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1" r:id="rId2"/>
  </p:sldMasterIdLst>
  <p:notesMasterIdLst>
    <p:notesMasterId r:id="rId46"/>
  </p:notesMasterIdLst>
  <p:sldIdLst>
    <p:sldId id="267" r:id="rId3"/>
    <p:sldId id="278" r:id="rId4"/>
    <p:sldId id="294" r:id="rId5"/>
    <p:sldId id="295" r:id="rId6"/>
    <p:sldId id="291" r:id="rId7"/>
    <p:sldId id="290" r:id="rId8"/>
    <p:sldId id="293" r:id="rId9"/>
    <p:sldId id="305" r:id="rId10"/>
    <p:sldId id="292" r:id="rId11"/>
    <p:sldId id="288" r:id="rId12"/>
    <p:sldId id="299" r:id="rId13"/>
    <p:sldId id="303" r:id="rId14"/>
    <p:sldId id="297" r:id="rId15"/>
    <p:sldId id="300" r:id="rId16"/>
    <p:sldId id="301" r:id="rId17"/>
    <p:sldId id="266" r:id="rId18"/>
    <p:sldId id="289" r:id="rId19"/>
    <p:sldId id="279" r:id="rId20"/>
    <p:sldId id="281" r:id="rId21"/>
    <p:sldId id="282" r:id="rId22"/>
    <p:sldId id="286" r:id="rId23"/>
    <p:sldId id="307" r:id="rId24"/>
    <p:sldId id="280" r:id="rId25"/>
    <p:sldId id="285" r:id="rId26"/>
    <p:sldId id="283" r:id="rId27"/>
    <p:sldId id="318" r:id="rId28"/>
    <p:sldId id="319" r:id="rId29"/>
    <p:sldId id="320" r:id="rId30"/>
    <p:sldId id="321" r:id="rId31"/>
    <p:sldId id="322" r:id="rId32"/>
    <p:sldId id="298" r:id="rId33"/>
    <p:sldId id="277" r:id="rId34"/>
    <p:sldId id="306" r:id="rId35"/>
    <p:sldId id="311" r:id="rId36"/>
    <p:sldId id="308" r:id="rId37"/>
    <p:sldId id="309" r:id="rId38"/>
    <p:sldId id="310" r:id="rId39"/>
    <p:sldId id="314" r:id="rId40"/>
    <p:sldId id="315" r:id="rId41"/>
    <p:sldId id="316" r:id="rId42"/>
    <p:sldId id="312" r:id="rId43"/>
    <p:sldId id="313" r:id="rId44"/>
    <p:sldId id="2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7"/>
            <p14:sldId id="278"/>
            <p14:sldId id="294"/>
            <p14:sldId id="295"/>
            <p14:sldId id="291"/>
            <p14:sldId id="290"/>
            <p14:sldId id="293"/>
            <p14:sldId id="305"/>
            <p14:sldId id="292"/>
            <p14:sldId id="288"/>
            <p14:sldId id="299"/>
            <p14:sldId id="303"/>
            <p14:sldId id="297"/>
            <p14:sldId id="300"/>
            <p14:sldId id="301"/>
            <p14:sldId id="266"/>
            <p14:sldId id="289"/>
            <p14:sldId id="279"/>
            <p14:sldId id="281"/>
            <p14:sldId id="282"/>
            <p14:sldId id="286"/>
            <p14:sldId id="307"/>
            <p14:sldId id="280"/>
            <p14:sldId id="285"/>
            <p14:sldId id="283"/>
            <p14:sldId id="318"/>
            <p14:sldId id="319"/>
            <p14:sldId id="320"/>
            <p14:sldId id="321"/>
            <p14:sldId id="322"/>
            <p14:sldId id="298"/>
            <p14:sldId id="277"/>
            <p14:sldId id="306"/>
            <p14:sldId id="311"/>
            <p14:sldId id="308"/>
            <p14:sldId id="309"/>
            <p14:sldId id="310"/>
            <p14:sldId id="314"/>
            <p14:sldId id="315"/>
            <p14:sldId id="316"/>
            <p14:sldId id="312"/>
            <p14:sldId id="31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643"/>
    <p:restoredTop sz="94708"/>
  </p:normalViewPr>
  <p:slideViewPr>
    <p:cSldViewPr snapToGrid="0" snapToObjects="1">
      <p:cViewPr varScale="1">
        <p:scale>
          <a:sx n="157" d="100"/>
          <a:sy n="157" d="100"/>
        </p:scale>
        <p:origin x="1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aws:billing:cur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710C9E0-6CF6-5541-BEF0-0E78EA005B0A}"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F6C784D1-F59D-C943-B7FB-AF7920ED29FD}">
      <dgm:prSet phldrT="[Text]"/>
      <dgm:spPr/>
      <dgm:t>
        <a:bodyPr/>
        <a:lstStyle/>
        <a:p>
          <a:r>
            <a:rPr lang="en-US" dirty="0"/>
            <a:t>SQS Setup</a:t>
          </a:r>
        </a:p>
      </dgm:t>
    </dgm:pt>
    <dgm:pt modelId="{BC3C346B-D37E-244D-937D-6F64902B0484}" type="parTrans" cxnId="{1F9FBF71-B183-1F4F-B0CC-23AB5BFB246B}">
      <dgm:prSet/>
      <dgm:spPr/>
      <dgm:t>
        <a:bodyPr/>
        <a:lstStyle/>
        <a:p>
          <a:endParaRPr lang="en-US"/>
        </a:p>
      </dgm:t>
    </dgm:pt>
    <dgm:pt modelId="{20C305F9-41CD-E544-AAF1-ECA7242F7AB8}" type="sibTrans" cxnId="{1F9FBF71-B183-1F4F-B0CC-23AB5BFB246B}">
      <dgm:prSet/>
      <dgm:spPr/>
      <dgm:t>
        <a:bodyPr/>
        <a:lstStyle/>
        <a:p>
          <a:endParaRPr lang="en-US"/>
        </a:p>
      </dgm:t>
    </dgm:pt>
    <dgm:pt modelId="{1D323198-679C-BB45-B1CA-E81671C95A48}">
      <dgm:prSet phldrT="[Text]"/>
      <dgm:spPr/>
      <dgm:t>
        <a:bodyPr/>
        <a:lstStyle/>
        <a:p>
          <a:r>
            <a:rPr lang="en-US" dirty="0"/>
            <a:t>Setup S3 bucket</a:t>
          </a:r>
        </a:p>
      </dgm:t>
    </dgm:pt>
    <dgm:pt modelId="{9346FA2E-A465-7845-B01B-DD83FD5FFC72}" type="parTrans" cxnId="{0E72E9BB-DB60-A246-BE00-B3D2FB3ED7F3}">
      <dgm:prSet/>
      <dgm:spPr/>
      <dgm:t>
        <a:bodyPr/>
        <a:lstStyle/>
        <a:p>
          <a:endParaRPr lang="en-US"/>
        </a:p>
      </dgm:t>
    </dgm:pt>
    <dgm:pt modelId="{20E55109-4E30-A84D-ACB4-ACFA0D3EB489}" type="sibTrans" cxnId="{0E72E9BB-DB60-A246-BE00-B3D2FB3ED7F3}">
      <dgm:prSet/>
      <dgm:spPr/>
      <dgm:t>
        <a:bodyPr/>
        <a:lstStyle/>
        <a:p>
          <a:endParaRPr lang="en-US"/>
        </a:p>
      </dgm:t>
    </dgm:pt>
    <dgm:pt modelId="{2AF82F66-80E1-344C-A520-EAB9CABAC443}">
      <dgm:prSet phldrT="[Text]"/>
      <dgm:spPr/>
      <dgm:t>
        <a:bodyPr/>
        <a:lstStyle/>
        <a:p>
          <a:r>
            <a:rPr lang="en-US" dirty="0"/>
            <a:t>Configure VPC Flow</a:t>
          </a:r>
        </a:p>
      </dgm:t>
    </dgm:pt>
    <dgm:pt modelId="{FD7E54A0-A8F4-104E-B8AE-76C7ED9A8D06}" type="parTrans" cxnId="{6FAFE050-17BC-164B-9867-0C7E854D4E95}">
      <dgm:prSet/>
      <dgm:spPr/>
      <dgm:t>
        <a:bodyPr/>
        <a:lstStyle/>
        <a:p>
          <a:endParaRPr lang="en-US"/>
        </a:p>
      </dgm:t>
    </dgm:pt>
    <dgm:pt modelId="{607B87DE-E202-2941-A3F5-211F02B9E44A}" type="sibTrans" cxnId="{6FAFE050-17BC-164B-9867-0C7E854D4E95}">
      <dgm:prSet/>
      <dgm:spPr/>
      <dgm:t>
        <a:bodyPr/>
        <a:lstStyle/>
        <a:p>
          <a:endParaRPr lang="en-US"/>
        </a:p>
      </dgm:t>
    </dgm:pt>
    <dgm:pt modelId="{5F129FE2-3A77-9C45-A52A-57710077F1D9}">
      <dgm:prSet phldrT="[Text]"/>
      <dgm:spPr/>
      <dgm:t>
        <a:bodyPr/>
        <a:lstStyle/>
        <a:p>
          <a:r>
            <a:rPr lang="en-US" dirty="0"/>
            <a:t>Setup VPC to S3 connection</a:t>
          </a:r>
        </a:p>
      </dgm:t>
    </dgm:pt>
    <dgm:pt modelId="{D3A834C9-2EDC-5E4E-B4DE-43526A15A13F}" type="parTrans" cxnId="{5F97FD33-876A-B844-9FCF-B45FBDB249FD}">
      <dgm:prSet/>
      <dgm:spPr/>
      <dgm:t>
        <a:bodyPr/>
        <a:lstStyle/>
        <a:p>
          <a:endParaRPr lang="en-US"/>
        </a:p>
      </dgm:t>
    </dgm:pt>
    <dgm:pt modelId="{43E51F07-CECA-C34A-A5D8-36A6BE0D2755}" type="sibTrans" cxnId="{5F97FD33-876A-B844-9FCF-B45FBDB249FD}">
      <dgm:prSet/>
      <dgm:spPr/>
      <dgm:t>
        <a:bodyPr/>
        <a:lstStyle/>
        <a:p>
          <a:endParaRPr lang="en-US"/>
        </a:p>
      </dgm:t>
    </dgm:pt>
    <dgm:pt modelId="{E60018BB-3382-9044-B9E6-4A9D0ABF0F2F}">
      <dgm:prSet phldrT="[Text]"/>
      <dgm:spPr/>
      <dgm:t>
        <a:bodyPr/>
        <a:lstStyle/>
        <a:p>
          <a:r>
            <a:rPr lang="en-US" dirty="0"/>
            <a:t>Setup SQS Permissions</a:t>
          </a:r>
        </a:p>
      </dgm:t>
    </dgm:pt>
    <dgm:pt modelId="{D4FD5776-4E30-5049-B809-7EEAF8FAD0B2}" type="parTrans" cxnId="{9B936E96-7917-7C49-8202-32ADA2F044CA}">
      <dgm:prSet/>
      <dgm:spPr/>
      <dgm:t>
        <a:bodyPr/>
        <a:lstStyle/>
        <a:p>
          <a:endParaRPr lang="en-US"/>
        </a:p>
      </dgm:t>
    </dgm:pt>
    <dgm:pt modelId="{545B9083-5F2E-5646-896A-D1E3E73812CF}" type="sibTrans" cxnId="{9B936E96-7917-7C49-8202-32ADA2F044CA}">
      <dgm:prSet/>
      <dgm:spPr/>
      <dgm:t>
        <a:bodyPr/>
        <a:lstStyle/>
        <a:p>
          <a:endParaRPr lang="en-US"/>
        </a:p>
      </dgm:t>
    </dgm:pt>
    <dgm:pt modelId="{F1970C6F-B204-A643-87F1-1C35FCE17B35}">
      <dgm:prSet phldrT="[Text]"/>
      <dgm:spPr/>
      <dgm:t>
        <a:bodyPr/>
        <a:lstStyle/>
        <a:p>
          <a:r>
            <a:rPr lang="en-US" dirty="0"/>
            <a:t>Enable S3 Event trigger to SQS</a:t>
          </a:r>
        </a:p>
      </dgm:t>
    </dgm:pt>
    <dgm:pt modelId="{8FF5D6F6-93D0-9F40-AD96-896447D83CC8}" type="parTrans" cxnId="{3496974E-DA08-4446-A4CF-DBD917AD20F1}">
      <dgm:prSet/>
      <dgm:spPr/>
      <dgm:t>
        <a:bodyPr/>
        <a:lstStyle/>
        <a:p>
          <a:endParaRPr lang="en-US"/>
        </a:p>
      </dgm:t>
    </dgm:pt>
    <dgm:pt modelId="{98097950-D74C-454C-B438-13ED23C72A81}" type="sibTrans" cxnId="{3496974E-DA08-4446-A4CF-DBD917AD20F1}">
      <dgm:prSet/>
      <dgm:spPr/>
      <dgm:t>
        <a:bodyPr/>
        <a:lstStyle/>
        <a:p>
          <a:endParaRPr lang="en-US"/>
        </a:p>
      </dgm:t>
    </dgm:pt>
    <dgm:pt modelId="{BEC56544-E755-3746-B561-5901C03FB409}">
      <dgm:prSet phldrT="[Text]"/>
      <dgm:spPr/>
      <dgm:t>
        <a:bodyPr/>
        <a:lstStyle/>
        <a:p>
          <a:r>
            <a:rPr lang="en-US" dirty="0"/>
            <a:t>Setup Splunk SQS Based S3</a:t>
          </a:r>
        </a:p>
      </dgm:t>
    </dgm:pt>
    <dgm:pt modelId="{32C41AE7-BC1B-684A-A8B5-174D1D9CC97F}" type="parTrans" cxnId="{9828EC8E-0621-454D-B133-D891790B828F}">
      <dgm:prSet/>
      <dgm:spPr/>
      <dgm:t>
        <a:bodyPr/>
        <a:lstStyle/>
        <a:p>
          <a:endParaRPr lang="en-US"/>
        </a:p>
      </dgm:t>
    </dgm:pt>
    <dgm:pt modelId="{285BC3D1-B144-7F4F-AFF3-821EB4B4AFA1}" type="sibTrans" cxnId="{9828EC8E-0621-454D-B133-D891790B828F}">
      <dgm:prSet/>
      <dgm:spPr/>
      <dgm:t>
        <a:bodyPr/>
        <a:lstStyle/>
        <a:p>
          <a:endParaRPr lang="en-US"/>
        </a:p>
      </dgm:t>
    </dgm:pt>
    <dgm:pt modelId="{7D7D9EF1-A3CE-F74F-9A58-3D643B8D019A}" type="pres">
      <dgm:prSet presAssocID="{F710C9E0-6CF6-5541-BEF0-0E78EA005B0A}" presName="diagram" presStyleCnt="0">
        <dgm:presLayoutVars>
          <dgm:dir/>
          <dgm:resizeHandles/>
        </dgm:presLayoutVars>
      </dgm:prSet>
      <dgm:spPr/>
    </dgm:pt>
    <dgm:pt modelId="{E2BFE29D-75B7-1345-8EDB-F39FEB50DEF0}" type="pres">
      <dgm:prSet presAssocID="{F6C784D1-F59D-C943-B7FB-AF7920ED29FD}" presName="firstNode" presStyleLbl="node1" presStyleIdx="0" presStyleCnt="7">
        <dgm:presLayoutVars>
          <dgm:bulletEnabled val="1"/>
        </dgm:presLayoutVars>
      </dgm:prSet>
      <dgm:spPr/>
    </dgm:pt>
    <dgm:pt modelId="{31336525-9DD6-C14F-B1C3-5CD1D9F3EBDD}" type="pres">
      <dgm:prSet presAssocID="{20C305F9-41CD-E544-AAF1-ECA7242F7AB8}" presName="sibTrans" presStyleLbl="sibTrans2D1" presStyleIdx="0" presStyleCnt="6"/>
      <dgm:spPr/>
    </dgm:pt>
    <dgm:pt modelId="{6E83E005-D966-AB4C-A9CD-08EEFF577DF1}" type="pres">
      <dgm:prSet presAssocID="{1D323198-679C-BB45-B1CA-E81671C95A48}" presName="middleNode" presStyleCnt="0"/>
      <dgm:spPr/>
    </dgm:pt>
    <dgm:pt modelId="{384EAB1B-A40C-7F42-A48C-CCD3B2D66849}" type="pres">
      <dgm:prSet presAssocID="{1D323198-679C-BB45-B1CA-E81671C95A48}" presName="padding" presStyleLbl="node1" presStyleIdx="0" presStyleCnt="7"/>
      <dgm:spPr/>
    </dgm:pt>
    <dgm:pt modelId="{AC1516DA-E65A-2B44-B3C9-C755D3DFECA4}" type="pres">
      <dgm:prSet presAssocID="{1D323198-679C-BB45-B1CA-E81671C95A48}" presName="shape" presStyleLbl="node1" presStyleIdx="1" presStyleCnt="7">
        <dgm:presLayoutVars>
          <dgm:bulletEnabled val="1"/>
        </dgm:presLayoutVars>
      </dgm:prSet>
      <dgm:spPr/>
    </dgm:pt>
    <dgm:pt modelId="{CC0CBFEC-800B-F847-BCC1-489784271432}" type="pres">
      <dgm:prSet presAssocID="{20E55109-4E30-A84D-ACB4-ACFA0D3EB489}" presName="sibTrans" presStyleLbl="sibTrans2D1" presStyleIdx="1" presStyleCnt="6"/>
      <dgm:spPr/>
    </dgm:pt>
    <dgm:pt modelId="{9E7B1C56-EF01-6E46-B14C-A2E381252CE1}" type="pres">
      <dgm:prSet presAssocID="{2AF82F66-80E1-344C-A520-EAB9CABAC443}" presName="middleNode" presStyleCnt="0"/>
      <dgm:spPr/>
    </dgm:pt>
    <dgm:pt modelId="{8F7C2F62-5C60-434C-B28F-7CE45760A069}" type="pres">
      <dgm:prSet presAssocID="{2AF82F66-80E1-344C-A520-EAB9CABAC443}" presName="padding" presStyleLbl="node1" presStyleIdx="1" presStyleCnt="7"/>
      <dgm:spPr/>
    </dgm:pt>
    <dgm:pt modelId="{EBC37354-E1D3-014A-91DB-EEAE9706B8B4}" type="pres">
      <dgm:prSet presAssocID="{2AF82F66-80E1-344C-A520-EAB9CABAC443}" presName="shape" presStyleLbl="node1" presStyleIdx="2" presStyleCnt="7">
        <dgm:presLayoutVars>
          <dgm:bulletEnabled val="1"/>
        </dgm:presLayoutVars>
      </dgm:prSet>
      <dgm:spPr/>
    </dgm:pt>
    <dgm:pt modelId="{7D69A86B-2670-2145-A9A6-00FFF3B93BCD}" type="pres">
      <dgm:prSet presAssocID="{607B87DE-E202-2941-A3F5-211F02B9E44A}" presName="sibTrans" presStyleLbl="sibTrans2D1" presStyleIdx="2" presStyleCnt="6"/>
      <dgm:spPr/>
    </dgm:pt>
    <dgm:pt modelId="{93308B86-2C39-F448-A74A-F33035C1BF8C}" type="pres">
      <dgm:prSet presAssocID="{5F129FE2-3A77-9C45-A52A-57710077F1D9}" presName="middleNode" presStyleCnt="0"/>
      <dgm:spPr/>
    </dgm:pt>
    <dgm:pt modelId="{4F49ECF1-8B44-A74F-BCC2-4FCC18836402}" type="pres">
      <dgm:prSet presAssocID="{5F129FE2-3A77-9C45-A52A-57710077F1D9}" presName="padding" presStyleLbl="node1" presStyleIdx="2" presStyleCnt="7"/>
      <dgm:spPr/>
    </dgm:pt>
    <dgm:pt modelId="{74DDF18F-8851-6F4F-8873-27DF71D0C89A}" type="pres">
      <dgm:prSet presAssocID="{5F129FE2-3A77-9C45-A52A-57710077F1D9}" presName="shape" presStyleLbl="node1" presStyleIdx="3" presStyleCnt="7">
        <dgm:presLayoutVars>
          <dgm:bulletEnabled val="1"/>
        </dgm:presLayoutVars>
      </dgm:prSet>
      <dgm:spPr/>
    </dgm:pt>
    <dgm:pt modelId="{A13F9EFA-7302-154B-80B6-A558D337F91D}" type="pres">
      <dgm:prSet presAssocID="{43E51F07-CECA-C34A-A5D8-36A6BE0D2755}" presName="sibTrans" presStyleLbl="sibTrans2D1" presStyleIdx="3" presStyleCnt="6"/>
      <dgm:spPr/>
    </dgm:pt>
    <dgm:pt modelId="{F912FE5D-99E0-AA42-897C-7419E333A7AD}" type="pres">
      <dgm:prSet presAssocID="{E60018BB-3382-9044-B9E6-4A9D0ABF0F2F}" presName="middleNode" presStyleCnt="0"/>
      <dgm:spPr/>
    </dgm:pt>
    <dgm:pt modelId="{A8EA896B-9F00-314C-A61B-44713B6238FD}" type="pres">
      <dgm:prSet presAssocID="{E60018BB-3382-9044-B9E6-4A9D0ABF0F2F}" presName="padding" presStyleLbl="node1" presStyleIdx="3" presStyleCnt="7"/>
      <dgm:spPr/>
    </dgm:pt>
    <dgm:pt modelId="{38F6952D-0737-8A49-AE83-CDB5A11906C3}" type="pres">
      <dgm:prSet presAssocID="{E60018BB-3382-9044-B9E6-4A9D0ABF0F2F}" presName="shape" presStyleLbl="node1" presStyleIdx="4" presStyleCnt="7">
        <dgm:presLayoutVars>
          <dgm:bulletEnabled val="1"/>
        </dgm:presLayoutVars>
      </dgm:prSet>
      <dgm:spPr/>
    </dgm:pt>
    <dgm:pt modelId="{715E7EEF-4AD8-FD4A-905F-1DA793FCE80F}" type="pres">
      <dgm:prSet presAssocID="{545B9083-5F2E-5646-896A-D1E3E73812CF}" presName="sibTrans" presStyleLbl="sibTrans2D1" presStyleIdx="4" presStyleCnt="6"/>
      <dgm:spPr/>
    </dgm:pt>
    <dgm:pt modelId="{C28C8A4E-C0E1-1348-9FBC-7AA3C80C7246}" type="pres">
      <dgm:prSet presAssocID="{F1970C6F-B204-A643-87F1-1C35FCE17B35}" presName="middleNode" presStyleCnt="0"/>
      <dgm:spPr/>
    </dgm:pt>
    <dgm:pt modelId="{8BF61477-5002-3745-A2A8-340621D2458D}" type="pres">
      <dgm:prSet presAssocID="{F1970C6F-B204-A643-87F1-1C35FCE17B35}" presName="padding" presStyleLbl="node1" presStyleIdx="4" presStyleCnt="7"/>
      <dgm:spPr/>
    </dgm:pt>
    <dgm:pt modelId="{4F0E635B-9417-6B4B-8A8C-621FCFC17F9A}" type="pres">
      <dgm:prSet presAssocID="{F1970C6F-B204-A643-87F1-1C35FCE17B35}" presName="shape" presStyleLbl="node1" presStyleIdx="5" presStyleCnt="7">
        <dgm:presLayoutVars>
          <dgm:bulletEnabled val="1"/>
        </dgm:presLayoutVars>
      </dgm:prSet>
      <dgm:spPr/>
    </dgm:pt>
    <dgm:pt modelId="{A7791FB0-7EDC-674D-8DBC-EF5738385350}" type="pres">
      <dgm:prSet presAssocID="{98097950-D74C-454C-B438-13ED23C72A81}" presName="sibTrans" presStyleLbl="sibTrans2D1" presStyleIdx="5" presStyleCnt="6"/>
      <dgm:spPr/>
    </dgm:pt>
    <dgm:pt modelId="{5E36BB47-A93D-814A-8D69-40A2F3C459ED}" type="pres">
      <dgm:prSet presAssocID="{BEC56544-E755-3746-B561-5901C03FB409}" presName="lastNode" presStyleLbl="node1" presStyleIdx="6" presStyleCnt="7">
        <dgm:presLayoutVars>
          <dgm:bulletEnabled val="1"/>
        </dgm:presLayoutVars>
      </dgm:prSet>
      <dgm:spPr/>
    </dgm:pt>
  </dgm:ptLst>
  <dgm:cxnLst>
    <dgm:cxn modelId="{8ED5EC06-BB9B-5F44-BA42-30318E951117}" type="presOf" srcId="{607B87DE-E202-2941-A3F5-211F02B9E44A}" destId="{7D69A86B-2670-2145-A9A6-00FFF3B93BCD}" srcOrd="0" destOrd="0" presId="urn:microsoft.com/office/officeart/2005/8/layout/bProcess2"/>
    <dgm:cxn modelId="{B6252A18-E9F1-A740-A969-B6254446D87D}" type="presOf" srcId="{F6C784D1-F59D-C943-B7FB-AF7920ED29FD}" destId="{E2BFE29D-75B7-1345-8EDB-F39FEB50DEF0}" srcOrd="0" destOrd="0" presId="urn:microsoft.com/office/officeart/2005/8/layout/bProcess2"/>
    <dgm:cxn modelId="{62DF8B1A-FEA8-0B4C-9DD3-9069291DA106}" type="presOf" srcId="{F710C9E0-6CF6-5541-BEF0-0E78EA005B0A}" destId="{7D7D9EF1-A3CE-F74F-9A58-3D643B8D019A}" srcOrd="0" destOrd="0" presId="urn:microsoft.com/office/officeart/2005/8/layout/bProcess2"/>
    <dgm:cxn modelId="{00898C23-1161-3843-BBC1-AF9D054FCC53}" type="presOf" srcId="{20E55109-4E30-A84D-ACB4-ACFA0D3EB489}" destId="{CC0CBFEC-800B-F847-BCC1-489784271432}" srcOrd="0" destOrd="0" presId="urn:microsoft.com/office/officeart/2005/8/layout/bProcess2"/>
    <dgm:cxn modelId="{D09DAF28-E456-F44A-9ECC-5C59F80C4D62}" type="presOf" srcId="{E60018BB-3382-9044-B9E6-4A9D0ABF0F2F}" destId="{38F6952D-0737-8A49-AE83-CDB5A11906C3}" srcOrd="0" destOrd="0" presId="urn:microsoft.com/office/officeart/2005/8/layout/bProcess2"/>
    <dgm:cxn modelId="{5F97FD33-876A-B844-9FCF-B45FBDB249FD}" srcId="{F710C9E0-6CF6-5541-BEF0-0E78EA005B0A}" destId="{5F129FE2-3A77-9C45-A52A-57710077F1D9}" srcOrd="3" destOrd="0" parTransId="{D3A834C9-2EDC-5E4E-B4DE-43526A15A13F}" sibTransId="{43E51F07-CECA-C34A-A5D8-36A6BE0D2755}"/>
    <dgm:cxn modelId="{6B3FC93E-CAA5-3041-A150-476F5AA909AF}" type="presOf" srcId="{545B9083-5F2E-5646-896A-D1E3E73812CF}" destId="{715E7EEF-4AD8-FD4A-905F-1DA793FCE80F}" srcOrd="0" destOrd="0" presId="urn:microsoft.com/office/officeart/2005/8/layout/bProcess2"/>
    <dgm:cxn modelId="{3496974E-DA08-4446-A4CF-DBD917AD20F1}" srcId="{F710C9E0-6CF6-5541-BEF0-0E78EA005B0A}" destId="{F1970C6F-B204-A643-87F1-1C35FCE17B35}" srcOrd="5" destOrd="0" parTransId="{8FF5D6F6-93D0-9F40-AD96-896447D83CC8}" sibTransId="{98097950-D74C-454C-B438-13ED23C72A81}"/>
    <dgm:cxn modelId="{C1B9F94F-F131-F046-93A2-DC49C9DEDFB5}" type="presOf" srcId="{43E51F07-CECA-C34A-A5D8-36A6BE0D2755}" destId="{A13F9EFA-7302-154B-80B6-A558D337F91D}" srcOrd="0" destOrd="0" presId="urn:microsoft.com/office/officeart/2005/8/layout/bProcess2"/>
    <dgm:cxn modelId="{6FAFE050-17BC-164B-9867-0C7E854D4E95}" srcId="{F710C9E0-6CF6-5541-BEF0-0E78EA005B0A}" destId="{2AF82F66-80E1-344C-A520-EAB9CABAC443}" srcOrd="2" destOrd="0" parTransId="{FD7E54A0-A8F4-104E-B8AE-76C7ED9A8D06}" sibTransId="{607B87DE-E202-2941-A3F5-211F02B9E44A}"/>
    <dgm:cxn modelId="{6E579752-8AFE-384B-92C5-77AD071C081B}" type="presOf" srcId="{BEC56544-E755-3746-B561-5901C03FB409}" destId="{5E36BB47-A93D-814A-8D69-40A2F3C459ED}" srcOrd="0" destOrd="0" presId="urn:microsoft.com/office/officeart/2005/8/layout/bProcess2"/>
    <dgm:cxn modelId="{1F9FBF71-B183-1F4F-B0CC-23AB5BFB246B}" srcId="{F710C9E0-6CF6-5541-BEF0-0E78EA005B0A}" destId="{F6C784D1-F59D-C943-B7FB-AF7920ED29FD}" srcOrd="0" destOrd="0" parTransId="{BC3C346B-D37E-244D-937D-6F64902B0484}" sibTransId="{20C305F9-41CD-E544-AAF1-ECA7242F7AB8}"/>
    <dgm:cxn modelId="{4290928B-B4D3-2449-89D0-B089D0C5BB09}" type="presOf" srcId="{2AF82F66-80E1-344C-A520-EAB9CABAC443}" destId="{EBC37354-E1D3-014A-91DB-EEAE9706B8B4}" srcOrd="0" destOrd="0" presId="urn:microsoft.com/office/officeart/2005/8/layout/bProcess2"/>
    <dgm:cxn modelId="{9828EC8E-0621-454D-B133-D891790B828F}" srcId="{F710C9E0-6CF6-5541-BEF0-0E78EA005B0A}" destId="{BEC56544-E755-3746-B561-5901C03FB409}" srcOrd="6" destOrd="0" parTransId="{32C41AE7-BC1B-684A-A8B5-174D1D9CC97F}" sibTransId="{285BC3D1-B144-7F4F-AFF3-821EB4B4AFA1}"/>
    <dgm:cxn modelId="{B84A6C91-3E43-0344-A325-8867E48241AE}" type="presOf" srcId="{1D323198-679C-BB45-B1CA-E81671C95A48}" destId="{AC1516DA-E65A-2B44-B3C9-C755D3DFECA4}" srcOrd="0" destOrd="0" presId="urn:microsoft.com/office/officeart/2005/8/layout/bProcess2"/>
    <dgm:cxn modelId="{9B936E96-7917-7C49-8202-32ADA2F044CA}" srcId="{F710C9E0-6CF6-5541-BEF0-0E78EA005B0A}" destId="{E60018BB-3382-9044-B9E6-4A9D0ABF0F2F}" srcOrd="4" destOrd="0" parTransId="{D4FD5776-4E30-5049-B809-7EEAF8FAD0B2}" sibTransId="{545B9083-5F2E-5646-896A-D1E3E73812CF}"/>
    <dgm:cxn modelId="{0E72E9BB-DB60-A246-BE00-B3D2FB3ED7F3}" srcId="{F710C9E0-6CF6-5541-BEF0-0E78EA005B0A}" destId="{1D323198-679C-BB45-B1CA-E81671C95A48}" srcOrd="1" destOrd="0" parTransId="{9346FA2E-A465-7845-B01B-DD83FD5FFC72}" sibTransId="{20E55109-4E30-A84D-ACB4-ACFA0D3EB489}"/>
    <dgm:cxn modelId="{5C5BA1C9-5EF5-B148-8270-C180A1344927}" type="presOf" srcId="{20C305F9-41CD-E544-AAF1-ECA7242F7AB8}" destId="{31336525-9DD6-C14F-B1C3-5CD1D9F3EBDD}" srcOrd="0" destOrd="0" presId="urn:microsoft.com/office/officeart/2005/8/layout/bProcess2"/>
    <dgm:cxn modelId="{9A496AD9-F111-D141-A4DF-FC3466E41B39}" type="presOf" srcId="{98097950-D74C-454C-B438-13ED23C72A81}" destId="{A7791FB0-7EDC-674D-8DBC-EF5738385350}" srcOrd="0" destOrd="0" presId="urn:microsoft.com/office/officeart/2005/8/layout/bProcess2"/>
    <dgm:cxn modelId="{1D0D12F9-5E9A-424E-B822-E642AB62ED97}" type="presOf" srcId="{5F129FE2-3A77-9C45-A52A-57710077F1D9}" destId="{74DDF18F-8851-6F4F-8873-27DF71D0C89A}" srcOrd="0" destOrd="0" presId="urn:microsoft.com/office/officeart/2005/8/layout/bProcess2"/>
    <dgm:cxn modelId="{68F07EFC-0E78-C44C-A144-12E0E86BB0A5}" type="presOf" srcId="{F1970C6F-B204-A643-87F1-1C35FCE17B35}" destId="{4F0E635B-9417-6B4B-8A8C-621FCFC17F9A}" srcOrd="0" destOrd="0" presId="urn:microsoft.com/office/officeart/2005/8/layout/bProcess2"/>
    <dgm:cxn modelId="{904CAEC8-CC25-DD46-B23A-805372AFBCEC}" type="presParOf" srcId="{7D7D9EF1-A3CE-F74F-9A58-3D643B8D019A}" destId="{E2BFE29D-75B7-1345-8EDB-F39FEB50DEF0}" srcOrd="0" destOrd="0" presId="urn:microsoft.com/office/officeart/2005/8/layout/bProcess2"/>
    <dgm:cxn modelId="{52F13237-3C50-524D-B43C-29047EABDB00}" type="presParOf" srcId="{7D7D9EF1-A3CE-F74F-9A58-3D643B8D019A}" destId="{31336525-9DD6-C14F-B1C3-5CD1D9F3EBDD}" srcOrd="1" destOrd="0" presId="urn:microsoft.com/office/officeart/2005/8/layout/bProcess2"/>
    <dgm:cxn modelId="{64C3E4CF-D06E-CF44-BC6F-0C5511D3AE71}" type="presParOf" srcId="{7D7D9EF1-A3CE-F74F-9A58-3D643B8D019A}" destId="{6E83E005-D966-AB4C-A9CD-08EEFF577DF1}" srcOrd="2" destOrd="0" presId="urn:microsoft.com/office/officeart/2005/8/layout/bProcess2"/>
    <dgm:cxn modelId="{378D3DA4-47F8-D94A-A307-CD1892716EFA}" type="presParOf" srcId="{6E83E005-D966-AB4C-A9CD-08EEFF577DF1}" destId="{384EAB1B-A40C-7F42-A48C-CCD3B2D66849}" srcOrd="0" destOrd="0" presId="urn:microsoft.com/office/officeart/2005/8/layout/bProcess2"/>
    <dgm:cxn modelId="{84995FE8-689B-4A46-9D73-979F1C9228B4}" type="presParOf" srcId="{6E83E005-D966-AB4C-A9CD-08EEFF577DF1}" destId="{AC1516DA-E65A-2B44-B3C9-C755D3DFECA4}" srcOrd="1" destOrd="0" presId="urn:microsoft.com/office/officeart/2005/8/layout/bProcess2"/>
    <dgm:cxn modelId="{76B04AF6-0FBB-5F49-93CA-EA231D80D652}" type="presParOf" srcId="{7D7D9EF1-A3CE-F74F-9A58-3D643B8D019A}" destId="{CC0CBFEC-800B-F847-BCC1-489784271432}" srcOrd="3" destOrd="0" presId="urn:microsoft.com/office/officeart/2005/8/layout/bProcess2"/>
    <dgm:cxn modelId="{B6A7DE6A-BF13-E944-AEF7-58B3ED161F57}" type="presParOf" srcId="{7D7D9EF1-A3CE-F74F-9A58-3D643B8D019A}" destId="{9E7B1C56-EF01-6E46-B14C-A2E381252CE1}" srcOrd="4" destOrd="0" presId="urn:microsoft.com/office/officeart/2005/8/layout/bProcess2"/>
    <dgm:cxn modelId="{AD3400DB-764D-E04A-B75F-A498999F86F7}" type="presParOf" srcId="{9E7B1C56-EF01-6E46-B14C-A2E381252CE1}" destId="{8F7C2F62-5C60-434C-B28F-7CE45760A069}" srcOrd="0" destOrd="0" presId="urn:microsoft.com/office/officeart/2005/8/layout/bProcess2"/>
    <dgm:cxn modelId="{6923E21C-4061-DD46-9B9B-4C289BB69D75}" type="presParOf" srcId="{9E7B1C56-EF01-6E46-B14C-A2E381252CE1}" destId="{EBC37354-E1D3-014A-91DB-EEAE9706B8B4}" srcOrd="1" destOrd="0" presId="urn:microsoft.com/office/officeart/2005/8/layout/bProcess2"/>
    <dgm:cxn modelId="{7157832E-CCFD-2F47-85DB-CC30B0F9A630}" type="presParOf" srcId="{7D7D9EF1-A3CE-F74F-9A58-3D643B8D019A}" destId="{7D69A86B-2670-2145-A9A6-00FFF3B93BCD}" srcOrd="5" destOrd="0" presId="urn:microsoft.com/office/officeart/2005/8/layout/bProcess2"/>
    <dgm:cxn modelId="{BE5C64A6-DE94-4245-8863-C9FAE4F8EF83}" type="presParOf" srcId="{7D7D9EF1-A3CE-F74F-9A58-3D643B8D019A}" destId="{93308B86-2C39-F448-A74A-F33035C1BF8C}" srcOrd="6" destOrd="0" presId="urn:microsoft.com/office/officeart/2005/8/layout/bProcess2"/>
    <dgm:cxn modelId="{050E2739-4042-874F-9D77-51F67643BA5F}" type="presParOf" srcId="{93308B86-2C39-F448-A74A-F33035C1BF8C}" destId="{4F49ECF1-8B44-A74F-BCC2-4FCC18836402}" srcOrd="0" destOrd="0" presId="urn:microsoft.com/office/officeart/2005/8/layout/bProcess2"/>
    <dgm:cxn modelId="{F4A74C36-2E6C-C44A-A750-3E41D51387B2}" type="presParOf" srcId="{93308B86-2C39-F448-A74A-F33035C1BF8C}" destId="{74DDF18F-8851-6F4F-8873-27DF71D0C89A}" srcOrd="1" destOrd="0" presId="urn:microsoft.com/office/officeart/2005/8/layout/bProcess2"/>
    <dgm:cxn modelId="{541257BF-479C-AF42-B6F7-E36AB6515994}" type="presParOf" srcId="{7D7D9EF1-A3CE-F74F-9A58-3D643B8D019A}" destId="{A13F9EFA-7302-154B-80B6-A558D337F91D}" srcOrd="7" destOrd="0" presId="urn:microsoft.com/office/officeart/2005/8/layout/bProcess2"/>
    <dgm:cxn modelId="{2603EA7F-E038-504C-A323-A8A86E3169F2}" type="presParOf" srcId="{7D7D9EF1-A3CE-F74F-9A58-3D643B8D019A}" destId="{F912FE5D-99E0-AA42-897C-7419E333A7AD}" srcOrd="8" destOrd="0" presId="urn:microsoft.com/office/officeart/2005/8/layout/bProcess2"/>
    <dgm:cxn modelId="{B4D7A0C9-C0CF-7F4D-9110-E05295F51EFB}" type="presParOf" srcId="{F912FE5D-99E0-AA42-897C-7419E333A7AD}" destId="{A8EA896B-9F00-314C-A61B-44713B6238FD}" srcOrd="0" destOrd="0" presId="urn:microsoft.com/office/officeart/2005/8/layout/bProcess2"/>
    <dgm:cxn modelId="{8EC99CE7-4C25-2540-A0B5-146AA9345833}" type="presParOf" srcId="{F912FE5D-99E0-AA42-897C-7419E333A7AD}" destId="{38F6952D-0737-8A49-AE83-CDB5A11906C3}" srcOrd="1" destOrd="0" presId="urn:microsoft.com/office/officeart/2005/8/layout/bProcess2"/>
    <dgm:cxn modelId="{72F063BA-6E54-124E-B02A-5612D373013C}" type="presParOf" srcId="{7D7D9EF1-A3CE-F74F-9A58-3D643B8D019A}" destId="{715E7EEF-4AD8-FD4A-905F-1DA793FCE80F}" srcOrd="9" destOrd="0" presId="urn:microsoft.com/office/officeart/2005/8/layout/bProcess2"/>
    <dgm:cxn modelId="{54B214EF-2F95-0443-8A91-CCF1312DDEA5}" type="presParOf" srcId="{7D7D9EF1-A3CE-F74F-9A58-3D643B8D019A}" destId="{C28C8A4E-C0E1-1348-9FBC-7AA3C80C7246}" srcOrd="10" destOrd="0" presId="urn:microsoft.com/office/officeart/2005/8/layout/bProcess2"/>
    <dgm:cxn modelId="{4C86EC6A-4647-C644-98D1-CE3F09AE774E}" type="presParOf" srcId="{C28C8A4E-C0E1-1348-9FBC-7AA3C80C7246}" destId="{8BF61477-5002-3745-A2A8-340621D2458D}" srcOrd="0" destOrd="0" presId="urn:microsoft.com/office/officeart/2005/8/layout/bProcess2"/>
    <dgm:cxn modelId="{BE5C87E6-28DF-0C41-B52B-E561DA4ACC01}" type="presParOf" srcId="{C28C8A4E-C0E1-1348-9FBC-7AA3C80C7246}" destId="{4F0E635B-9417-6B4B-8A8C-621FCFC17F9A}" srcOrd="1" destOrd="0" presId="urn:microsoft.com/office/officeart/2005/8/layout/bProcess2"/>
    <dgm:cxn modelId="{31A108B9-C78A-0248-A04A-496D07F58E8E}" type="presParOf" srcId="{7D7D9EF1-A3CE-F74F-9A58-3D643B8D019A}" destId="{A7791FB0-7EDC-674D-8DBC-EF5738385350}" srcOrd="11" destOrd="0" presId="urn:microsoft.com/office/officeart/2005/8/layout/bProcess2"/>
    <dgm:cxn modelId="{DF460739-C752-2146-9F1C-D05DD32F8D31}" type="presParOf" srcId="{7D7D9EF1-A3CE-F74F-9A58-3D643B8D019A}" destId="{5E36BB47-A93D-814A-8D69-40A2F3C459ED}" srcOrd="1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t>
          </a:r>
          <a:r>
            <a:rPr lang="en-US" dirty="0" err="1"/>
            <a:t>aws:cloudwatchlogs:vpcflow</a:t>
          </a:r>
          <a:r>
            <a:rPr lang="en-US" dirty="0"/>
            <a:t>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4995" y="1569901"/>
          <a:ext cx="2965995" cy="148299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AWS Account</a:t>
          </a:r>
        </a:p>
      </dsp:txBody>
      <dsp:txXfrm>
        <a:off x="48430" y="1613336"/>
        <a:ext cx="2879125" cy="1396127"/>
      </dsp:txXfrm>
    </dsp:sp>
    <dsp:sp modelId="{C61F6992-EB72-6140-B144-96C16B370E0E}">
      <dsp:nvSpPr>
        <dsp:cNvPr id="0" name=""/>
        <dsp:cNvSpPr/>
      </dsp:nvSpPr>
      <dsp:spPr>
        <a:xfrm rot="19457599">
          <a:off x="2833663" y="1856166"/>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1848511"/>
        <a:ext cx="73052" cy="73052"/>
      </dsp:txXfrm>
    </dsp:sp>
    <dsp:sp modelId="{E8F865A3-1633-2242-881C-60D7AAA94D24}">
      <dsp:nvSpPr>
        <dsp:cNvPr id="0" name=""/>
        <dsp:cNvSpPr/>
      </dsp:nvSpPr>
      <dsp:spPr>
        <a:xfrm>
          <a:off x="4157389" y="717177"/>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Cloud Sales Trial</a:t>
          </a:r>
        </a:p>
      </dsp:txBody>
      <dsp:txXfrm>
        <a:off x="4200824" y="760612"/>
        <a:ext cx="2879125" cy="1396127"/>
      </dsp:txXfrm>
    </dsp:sp>
    <dsp:sp modelId="{637F5F7C-DB4F-F946-87B0-C4E701C7F04B}">
      <dsp:nvSpPr>
        <dsp:cNvPr id="0" name=""/>
        <dsp:cNvSpPr/>
      </dsp:nvSpPr>
      <dsp:spPr>
        <a:xfrm>
          <a:off x="7123385" y="1429804"/>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1429016"/>
        <a:ext cx="59319" cy="59319"/>
      </dsp:txXfrm>
    </dsp:sp>
    <dsp:sp modelId="{08A96F8E-B01E-0943-B6F9-1843D10A2080}">
      <dsp:nvSpPr>
        <dsp:cNvPr id="0" name=""/>
        <dsp:cNvSpPr/>
      </dsp:nvSpPr>
      <dsp:spPr>
        <a:xfrm>
          <a:off x="8309783" y="717177"/>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Manually Add AWS Account</a:t>
          </a:r>
        </a:p>
      </dsp:txBody>
      <dsp:txXfrm>
        <a:off x="8353218" y="760612"/>
        <a:ext cx="2879125" cy="1396127"/>
      </dsp:txXfrm>
    </dsp:sp>
    <dsp:sp modelId="{1575CFB4-C64D-774B-B231-1609ADC46A70}">
      <dsp:nvSpPr>
        <dsp:cNvPr id="0" name=""/>
        <dsp:cNvSpPr/>
      </dsp:nvSpPr>
      <dsp:spPr>
        <a:xfrm rot="2142401">
          <a:off x="2833663" y="2708889"/>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2701235"/>
        <a:ext cx="73052" cy="73052"/>
      </dsp:txXfrm>
    </dsp:sp>
    <dsp:sp modelId="{3FB73075-D412-3F4E-8B4C-A626106C7053}">
      <dsp:nvSpPr>
        <dsp:cNvPr id="0" name=""/>
        <dsp:cNvSpPr/>
      </dsp:nvSpPr>
      <dsp:spPr>
        <a:xfrm>
          <a:off x="4157389" y="2422624"/>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Enterprise AMI</a:t>
          </a:r>
        </a:p>
      </dsp:txBody>
      <dsp:txXfrm>
        <a:off x="4200824" y="2466059"/>
        <a:ext cx="2879125" cy="1396127"/>
      </dsp:txXfrm>
    </dsp:sp>
    <dsp:sp modelId="{34F2881B-AA01-3942-B9E5-2B89BF55F8CF}">
      <dsp:nvSpPr>
        <dsp:cNvPr id="0" name=""/>
        <dsp:cNvSpPr/>
      </dsp:nvSpPr>
      <dsp:spPr>
        <a:xfrm>
          <a:off x="7123385" y="3135251"/>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3134463"/>
        <a:ext cx="59319" cy="59319"/>
      </dsp:txXfrm>
    </dsp:sp>
    <dsp:sp modelId="{59B12E22-D40C-3240-A6B8-5CA2CFD08694}">
      <dsp:nvSpPr>
        <dsp:cNvPr id="0" name=""/>
        <dsp:cNvSpPr/>
      </dsp:nvSpPr>
      <dsp:spPr>
        <a:xfrm>
          <a:off x="8309783" y="2422624"/>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EC2 Role</a:t>
          </a:r>
        </a:p>
      </dsp:txBody>
      <dsp:txXfrm>
        <a:off x="8353218" y="2466059"/>
        <a:ext cx="2879125" cy="1396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332" y="0"/>
        <a:ext cx="2589671" cy="680909"/>
      </dsp:txXfrm>
    </dsp:sp>
    <dsp:sp modelId="{A87976B0-9B88-9D4B-93F9-136307C3E9DE}">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Description API Intervals</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err="1"/>
            <a:t>aws:description</a:t>
          </a:r>
          <a:endParaRPr lang="en-US" sz="1900" kern="1200" dirty="0"/>
        </a:p>
      </dsp:txBody>
      <dsp:txXfrm>
        <a:off x="7953703" y="0"/>
        <a:ext cx="3212125" cy="6809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S3 Bucket</a:t>
          </a:r>
        </a:p>
      </dsp:txBody>
      <dsp:txXfrm>
        <a:off x="344332" y="0"/>
        <a:ext cx="2589671" cy="680909"/>
      </dsp:txXfrm>
    </dsp:sp>
    <dsp:sp modelId="{3F8BE08A-46E1-4347-96ED-A71453B1966D}">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Billing Report Selection</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aws:billing:cur</a:t>
          </a:r>
          <a:endParaRPr lang="en-US" sz="1900" kern="1200" dirty="0"/>
        </a:p>
      </dsp:txBody>
      <dsp:txXfrm>
        <a:off x="7953703" y="0"/>
        <a:ext cx="3212125" cy="6809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FE29D-75B7-1345-8EDB-F39FEB50DEF0}">
      <dsp:nvSpPr>
        <dsp:cNvPr id="0" name=""/>
        <dsp:cNvSpPr/>
      </dsp:nvSpPr>
      <dsp:spPr>
        <a:xfrm>
          <a:off x="963937" y="2736"/>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SQS Setup</a:t>
          </a:r>
        </a:p>
      </dsp:txBody>
      <dsp:txXfrm>
        <a:off x="1200631" y="239430"/>
        <a:ext cx="1142857" cy="1142857"/>
      </dsp:txXfrm>
    </dsp:sp>
    <dsp:sp modelId="{31336525-9DD6-C14F-B1C3-5CD1D9F3EBDD}">
      <dsp:nvSpPr>
        <dsp:cNvPr id="0" name=""/>
        <dsp:cNvSpPr/>
      </dsp:nvSpPr>
      <dsp:spPr>
        <a:xfrm rot="10800000">
          <a:off x="1489217" y="182767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516DA-E65A-2B44-B3C9-C755D3DFECA4}">
      <dsp:nvSpPr>
        <dsp:cNvPr id="0" name=""/>
        <dsp:cNvSpPr/>
      </dsp:nvSpPr>
      <dsp:spPr>
        <a:xfrm>
          <a:off x="1233042"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S3 bucket</a:t>
          </a:r>
        </a:p>
      </dsp:txBody>
      <dsp:txXfrm>
        <a:off x="1390917" y="2611647"/>
        <a:ext cx="762285" cy="762285"/>
      </dsp:txXfrm>
    </dsp:sp>
    <dsp:sp modelId="{CC0CBFEC-800B-F847-BCC1-489784271432}">
      <dsp:nvSpPr>
        <dsp:cNvPr id="0" name=""/>
        <dsp:cNvSpPr/>
      </dsp:nvSpPr>
      <dsp:spPr>
        <a:xfrm rot="5400000">
          <a:off x="2713923"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C37354-E1D3-014A-91DB-EEAE9706B8B4}">
      <dsp:nvSpPr>
        <dsp:cNvPr id="0" name=""/>
        <dsp:cNvSpPr/>
      </dsp:nvSpPr>
      <dsp:spPr>
        <a:xfrm>
          <a:off x="3657410"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Configure VPC Flow</a:t>
          </a:r>
        </a:p>
      </dsp:txBody>
      <dsp:txXfrm>
        <a:off x="3815285" y="2611647"/>
        <a:ext cx="762285" cy="762285"/>
      </dsp:txXfrm>
    </dsp:sp>
    <dsp:sp modelId="{7D69A86B-2670-2145-A9A6-00FFF3B93BCD}">
      <dsp:nvSpPr>
        <dsp:cNvPr id="0" name=""/>
        <dsp:cNvSpPr/>
      </dsp:nvSpPr>
      <dsp:spPr>
        <a:xfrm>
          <a:off x="3913585" y="1668083"/>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DDF18F-8851-6F4F-8873-27DF71D0C89A}">
      <dsp:nvSpPr>
        <dsp:cNvPr id="0" name=""/>
        <dsp:cNvSpPr/>
      </dsp:nvSpPr>
      <dsp:spPr>
        <a:xfrm>
          <a:off x="3657410"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VPC to S3 connection</a:t>
          </a:r>
        </a:p>
      </dsp:txBody>
      <dsp:txXfrm>
        <a:off x="3815285" y="429716"/>
        <a:ext cx="762285" cy="762285"/>
      </dsp:txXfrm>
    </dsp:sp>
    <dsp:sp modelId="{A13F9EFA-7302-154B-80B6-A558D337F91D}">
      <dsp:nvSpPr>
        <dsp:cNvPr id="0" name=""/>
        <dsp:cNvSpPr/>
      </dsp:nvSpPr>
      <dsp:spPr>
        <a:xfrm rot="5400000">
          <a:off x="5138291" y="58963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F6952D-0737-8A49-AE83-CDB5A11906C3}">
      <dsp:nvSpPr>
        <dsp:cNvPr id="0" name=""/>
        <dsp:cNvSpPr/>
      </dsp:nvSpPr>
      <dsp:spPr>
        <a:xfrm>
          <a:off x="6081778"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SQS Permissions</a:t>
          </a:r>
        </a:p>
      </dsp:txBody>
      <dsp:txXfrm>
        <a:off x="6239653" y="429716"/>
        <a:ext cx="762285" cy="762285"/>
      </dsp:txXfrm>
    </dsp:sp>
    <dsp:sp modelId="{715E7EEF-4AD8-FD4A-905F-1DA793FCE80F}">
      <dsp:nvSpPr>
        <dsp:cNvPr id="0" name=""/>
        <dsp:cNvSpPr/>
      </dsp:nvSpPr>
      <dsp:spPr>
        <a:xfrm rot="10800000">
          <a:off x="6337953" y="1693127"/>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E635B-9417-6B4B-8A8C-621FCFC17F9A}">
      <dsp:nvSpPr>
        <dsp:cNvPr id="0" name=""/>
        <dsp:cNvSpPr/>
      </dsp:nvSpPr>
      <dsp:spPr>
        <a:xfrm>
          <a:off x="6081778"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Enable S3 Event trigger to SQS</a:t>
          </a:r>
        </a:p>
      </dsp:txBody>
      <dsp:txXfrm>
        <a:off x="6239653" y="2611647"/>
        <a:ext cx="762285" cy="762285"/>
      </dsp:txXfrm>
    </dsp:sp>
    <dsp:sp modelId="{A7791FB0-7EDC-674D-8DBC-EF5738385350}">
      <dsp:nvSpPr>
        <dsp:cNvPr id="0" name=""/>
        <dsp:cNvSpPr/>
      </dsp:nvSpPr>
      <dsp:spPr>
        <a:xfrm rot="5400000">
          <a:off x="7428107"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36BB47-A93D-814A-8D69-40A2F3C459ED}">
      <dsp:nvSpPr>
        <dsp:cNvPr id="0" name=""/>
        <dsp:cNvSpPr/>
      </dsp:nvSpPr>
      <dsp:spPr>
        <a:xfrm>
          <a:off x="8237042" y="2184667"/>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Setup Splunk SQS Based S3</a:t>
          </a:r>
        </a:p>
      </dsp:txBody>
      <dsp:txXfrm>
        <a:off x="8473736" y="2421361"/>
        <a:ext cx="1142857" cy="1142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376" y="0"/>
          <a:ext cx="2255424" cy="1062008"/>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318265" bIns="45720" numCol="1" spcCol="1270" anchor="ctr" anchorCtr="0">
          <a:noAutofit/>
        </a:bodyPr>
        <a:lstStyle/>
        <a:p>
          <a:pPr marL="0" lvl="0" indent="0" algn="ctr" defTabSz="800100">
            <a:lnSpc>
              <a:spcPct val="90000"/>
            </a:lnSpc>
            <a:spcBef>
              <a:spcPct val="0"/>
            </a:spcBef>
            <a:spcAft>
              <a:spcPct val="35000"/>
            </a:spcAft>
            <a:buNone/>
          </a:pPr>
          <a:r>
            <a:rPr lang="en-US" sz="1800" kern="1200" dirty="0"/>
            <a:t>AWS Home</a:t>
          </a:r>
        </a:p>
      </dsp:txBody>
      <dsp:txXfrm>
        <a:off x="1376" y="0"/>
        <a:ext cx="2122673" cy="1062008"/>
      </dsp:txXfrm>
    </dsp:sp>
    <dsp:sp modelId="{33000DCB-40C5-184F-A298-8B8F186C088D}">
      <dsp:nvSpPr>
        <dsp:cNvPr id="0" name=""/>
        <dsp:cNvSpPr/>
      </dsp:nvSpPr>
      <dsp:spPr>
        <a:xfrm>
          <a:off x="1805716"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EC2 Instances</a:t>
          </a:r>
        </a:p>
      </dsp:txBody>
      <dsp:txXfrm>
        <a:off x="2071218" y="0"/>
        <a:ext cx="1724420" cy="1062008"/>
      </dsp:txXfrm>
    </dsp:sp>
    <dsp:sp modelId="{63AF21B6-37D5-C44B-8460-3376389174D2}">
      <dsp:nvSpPr>
        <dsp:cNvPr id="0" name=""/>
        <dsp:cNvSpPr/>
      </dsp:nvSpPr>
      <dsp:spPr>
        <a:xfrm>
          <a:off x="3610055"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EC2 Instance</a:t>
          </a:r>
        </a:p>
      </dsp:txBody>
      <dsp:txXfrm>
        <a:off x="3875557" y="0"/>
        <a:ext cx="1724420" cy="1062008"/>
      </dsp:txXfrm>
    </dsp:sp>
    <dsp:sp modelId="{D9791F11-AEE8-9F46-8A1F-7D718DBF87E3}">
      <dsp:nvSpPr>
        <dsp:cNvPr id="0" name=""/>
        <dsp:cNvSpPr/>
      </dsp:nvSpPr>
      <dsp:spPr>
        <a:xfrm>
          <a:off x="5414395" y="0"/>
          <a:ext cx="2255424" cy="1062008"/>
        </a:xfrm>
        <a:prstGeom prst="chevron">
          <a:avLst>
            <a:gd name="adj" fmla="val 25000"/>
          </a:avLst>
        </a:prstGeom>
        <a:gradFill rotWithShape="0">
          <a:gsLst>
            <a:gs pos="0">
              <a:schemeClr val="accent1">
                <a:shade val="50000"/>
                <a:hueOff val="812325"/>
                <a:satOff val="-23644"/>
                <a:lumOff val="49092"/>
                <a:alphaOff val="0"/>
                <a:satMod val="103000"/>
                <a:lumMod val="102000"/>
                <a:tint val="94000"/>
              </a:schemeClr>
            </a:gs>
            <a:gs pos="50000">
              <a:schemeClr val="accent1">
                <a:shade val="50000"/>
                <a:hueOff val="812325"/>
                <a:satOff val="-23644"/>
                <a:lumOff val="49092"/>
                <a:alphaOff val="0"/>
                <a:satMod val="110000"/>
                <a:lumMod val="100000"/>
                <a:shade val="100000"/>
              </a:schemeClr>
            </a:gs>
            <a:gs pos="100000">
              <a:schemeClr val="accent1">
                <a:shade val="50000"/>
                <a:hueOff val="812325"/>
                <a:satOff val="-23644"/>
                <a:lumOff val="490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t" anchorCtr="0">
          <a:noAutofit/>
        </a:bodyPr>
        <a:lstStyle/>
        <a:p>
          <a:pPr marL="0" lvl="0" indent="0" algn="l" defTabSz="800100">
            <a:lnSpc>
              <a:spcPct val="90000"/>
            </a:lnSpc>
            <a:spcBef>
              <a:spcPct val="0"/>
            </a:spcBef>
            <a:spcAft>
              <a:spcPct val="35000"/>
            </a:spcAft>
            <a:buNone/>
          </a:pPr>
          <a:r>
            <a:rPr lang="en-US" sz="1800" kern="1200" dirty="0"/>
            <a:t>Actions</a:t>
          </a:r>
        </a:p>
        <a:p>
          <a:pPr marL="114300" lvl="1" indent="-114300" algn="l" defTabSz="622300">
            <a:lnSpc>
              <a:spcPct val="90000"/>
            </a:lnSpc>
            <a:spcBef>
              <a:spcPct val="0"/>
            </a:spcBef>
            <a:spcAft>
              <a:spcPct val="15000"/>
            </a:spcAft>
            <a:buChar char="•"/>
          </a:pPr>
          <a:r>
            <a:rPr lang="en-US" sz="1400" kern="1200" dirty="0"/>
            <a:t>Instance Settings</a:t>
          </a:r>
        </a:p>
        <a:p>
          <a:pPr marL="114300" lvl="1" indent="-114300" algn="l" defTabSz="622300">
            <a:lnSpc>
              <a:spcPct val="90000"/>
            </a:lnSpc>
            <a:spcBef>
              <a:spcPct val="0"/>
            </a:spcBef>
            <a:spcAft>
              <a:spcPct val="15000"/>
            </a:spcAft>
            <a:buChar char="•"/>
          </a:pPr>
          <a:r>
            <a:rPr lang="en-US" sz="1400" kern="1200" dirty="0"/>
            <a:t>Attach/Replace IAM Role</a:t>
          </a:r>
        </a:p>
      </dsp:txBody>
      <dsp:txXfrm>
        <a:off x="5679897" y="0"/>
        <a:ext cx="1724420" cy="1062008"/>
      </dsp:txXfrm>
    </dsp:sp>
    <dsp:sp modelId="{F5F03F9A-E7C9-CE41-BC37-D66D563F7DEF}">
      <dsp:nvSpPr>
        <dsp:cNvPr id="0" name=""/>
        <dsp:cNvSpPr/>
      </dsp:nvSpPr>
      <dsp:spPr>
        <a:xfrm>
          <a:off x="7218734"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Existing Policy</a:t>
          </a:r>
        </a:p>
      </dsp:txBody>
      <dsp:txXfrm>
        <a:off x="7484236" y="0"/>
        <a:ext cx="1724420" cy="1062008"/>
      </dsp:txXfrm>
    </dsp:sp>
    <dsp:sp modelId="{03410F43-45F1-BA4A-8107-0525C5A823D8}">
      <dsp:nvSpPr>
        <dsp:cNvPr id="0" name=""/>
        <dsp:cNvSpPr/>
      </dsp:nvSpPr>
      <dsp:spPr>
        <a:xfrm>
          <a:off x="9023073"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a:t>Apply</a:t>
          </a:r>
        </a:p>
      </dsp:txBody>
      <dsp:txXfrm>
        <a:off x="9288575" y="0"/>
        <a:ext cx="1724420" cy="1062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4512" y="0"/>
          <a:ext cx="3585776"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967" y="0"/>
        <a:ext cx="2904867" cy="680909"/>
      </dsp:txXfrm>
    </dsp:sp>
    <dsp:sp modelId="{A45A78F7-5C95-354E-A42C-7AF8CE5394FE}">
      <dsp:nvSpPr>
        <dsp:cNvPr id="0" name=""/>
        <dsp:cNvSpPr/>
      </dsp:nvSpPr>
      <dsp:spPr>
        <a:xfrm>
          <a:off x="2995672" y="0"/>
          <a:ext cx="4836374"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336127" y="0"/>
        <a:ext cx="4155465" cy="680909"/>
      </dsp:txXfrm>
    </dsp:sp>
    <dsp:sp modelId="{5E8BEF15-695E-CD44-9200-3DD0F4DF1D8D}">
      <dsp:nvSpPr>
        <dsp:cNvPr id="0" name=""/>
        <dsp:cNvSpPr/>
      </dsp:nvSpPr>
      <dsp:spPr>
        <a:xfrm>
          <a:off x="7237429" y="0"/>
          <a:ext cx="4268217"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aws:config</a:t>
          </a:r>
          <a:endParaRPr lang="en-US" sz="1900" kern="1200" dirty="0"/>
        </a:p>
      </dsp:txBody>
      <dsp:txXfrm>
        <a:off x="7577884" y="0"/>
        <a:ext cx="3587308" cy="68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013" y="0"/>
          <a:ext cx="3821335" cy="695960"/>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50993" y="0"/>
        <a:ext cx="3125375" cy="695960"/>
      </dsp:txXfrm>
    </dsp:sp>
    <dsp:sp modelId="{A45A78F7-5C95-354E-A42C-7AF8CE5394FE}">
      <dsp:nvSpPr>
        <dsp:cNvPr id="0" name=""/>
        <dsp:cNvSpPr/>
      </dsp:nvSpPr>
      <dsp:spPr>
        <a:xfrm>
          <a:off x="3311225" y="0"/>
          <a:ext cx="5025791" cy="69596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Rules</a:t>
          </a:r>
        </a:p>
      </dsp:txBody>
      <dsp:txXfrm>
        <a:off x="3659205" y="0"/>
        <a:ext cx="4329831" cy="695960"/>
      </dsp:txXfrm>
    </dsp:sp>
    <dsp:sp modelId="{5E8BEF15-695E-CD44-9200-3DD0F4DF1D8D}">
      <dsp:nvSpPr>
        <dsp:cNvPr id="0" name=""/>
        <dsp:cNvSpPr/>
      </dsp:nvSpPr>
      <dsp:spPr>
        <a:xfrm>
          <a:off x="7823892" y="0"/>
          <a:ext cx="3683254" cy="69596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a:t>
          </a:r>
          <a:r>
            <a:rPr lang="mr-IN" sz="1700" kern="1200" dirty="0"/>
            <a:t>–</a:t>
          </a:r>
          <a:r>
            <a:rPr lang="en-US" sz="1700" kern="1200" dirty="0"/>
            <a:t> default</a:t>
          </a:r>
        </a:p>
        <a:p>
          <a:pPr marL="0" lvl="0" indent="0" algn="ctr" defTabSz="755650">
            <a:lnSpc>
              <a:spcPct val="90000"/>
            </a:lnSpc>
            <a:spcBef>
              <a:spcPct val="0"/>
            </a:spcBef>
            <a:spcAft>
              <a:spcPct val="35000"/>
            </a:spcAft>
            <a:buNone/>
          </a:pPr>
          <a:r>
            <a:rPr lang="en-US" sz="1700" kern="1200" dirty="0"/>
            <a:t>Sourcetype </a:t>
          </a:r>
          <a:r>
            <a:rPr lang="mr-IN" sz="1700" kern="1200" dirty="0"/>
            <a:t>–</a:t>
          </a:r>
          <a:r>
            <a:rPr lang="en-US" sz="1700" kern="1200" dirty="0"/>
            <a:t> </a:t>
          </a:r>
          <a:r>
            <a:rPr lang="en-US" sz="1700" kern="1200" dirty="0" err="1"/>
            <a:t>aws:config:rules</a:t>
          </a:r>
          <a:endParaRPr lang="en-US" sz="1700" kern="1200" dirty="0"/>
        </a:p>
      </dsp:txBody>
      <dsp:txXfrm>
        <a:off x="8171872" y="0"/>
        <a:ext cx="2987294" cy="69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5249" y="0"/>
          <a:ext cx="4590271" cy="694943"/>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Regions</a:t>
          </a:r>
        </a:p>
      </dsp:txBody>
      <dsp:txXfrm>
        <a:off x="5249" y="0"/>
        <a:ext cx="4416535" cy="694943"/>
      </dsp:txXfrm>
    </dsp:sp>
    <dsp:sp modelId="{FCA847A6-0EF4-A64E-A754-156E0BA230FD}">
      <dsp:nvSpPr>
        <dsp:cNvPr id="0" name=""/>
        <dsp:cNvSpPr/>
      </dsp:nvSpPr>
      <dsp:spPr>
        <a:xfrm>
          <a:off x="3677466" y="0"/>
          <a:ext cx="4590271" cy="694943"/>
        </a:xfrm>
        <a:prstGeom prst="chevron">
          <a:avLst/>
        </a:prstGeom>
        <a:gradFill rotWithShape="0">
          <a:gsLst>
            <a:gs pos="0">
              <a:schemeClr val="accent1">
                <a:shade val="80000"/>
                <a:hueOff val="369808"/>
                <a:satOff val="-10982"/>
                <a:lumOff val="17352"/>
                <a:alphaOff val="0"/>
                <a:satMod val="103000"/>
                <a:lumMod val="102000"/>
                <a:tint val="94000"/>
              </a:schemeClr>
            </a:gs>
            <a:gs pos="50000">
              <a:schemeClr val="accent1">
                <a:shade val="80000"/>
                <a:hueOff val="369808"/>
                <a:satOff val="-10982"/>
                <a:lumOff val="17352"/>
                <a:alphaOff val="0"/>
                <a:satMod val="110000"/>
                <a:lumMod val="100000"/>
                <a:shade val="100000"/>
              </a:schemeClr>
            </a:gs>
            <a:gs pos="100000">
              <a:schemeClr val="accent1">
                <a:shade val="80000"/>
                <a:hueOff val="369808"/>
                <a:satOff val="-10982"/>
                <a:lumOff val="17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Services / Metrics</a:t>
          </a:r>
        </a:p>
      </dsp:txBody>
      <dsp:txXfrm>
        <a:off x="4024938" y="0"/>
        <a:ext cx="3895328" cy="694943"/>
      </dsp:txXfrm>
    </dsp:sp>
    <dsp:sp modelId="{3521B663-3DAA-0142-9676-902C03695F6F}">
      <dsp:nvSpPr>
        <dsp:cNvPr id="0" name=""/>
        <dsp:cNvSpPr/>
      </dsp:nvSpPr>
      <dsp:spPr>
        <a:xfrm>
          <a:off x="7349683" y="0"/>
          <a:ext cx="4590271" cy="694943"/>
        </a:xfrm>
        <a:prstGeom prst="chevron">
          <a:avLst/>
        </a:prstGeom>
        <a:gradFill rotWithShape="0">
          <a:gsLst>
            <a:gs pos="0">
              <a:schemeClr val="accent1">
                <a:shade val="80000"/>
                <a:hueOff val="739616"/>
                <a:satOff val="-21963"/>
                <a:lumOff val="34703"/>
                <a:alphaOff val="0"/>
                <a:satMod val="103000"/>
                <a:lumMod val="102000"/>
                <a:tint val="94000"/>
              </a:schemeClr>
            </a:gs>
            <a:gs pos="50000">
              <a:schemeClr val="accent1">
                <a:shade val="80000"/>
                <a:hueOff val="739616"/>
                <a:satOff val="-21963"/>
                <a:lumOff val="34703"/>
                <a:alphaOff val="0"/>
                <a:satMod val="110000"/>
                <a:lumMod val="100000"/>
                <a:shade val="100000"/>
              </a:schemeClr>
            </a:gs>
            <a:gs pos="100000">
              <a:schemeClr val="accent1">
                <a:shade val="80000"/>
                <a:hueOff val="739616"/>
                <a:satOff val="-21963"/>
                <a:lumOff val="347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index - default </a:t>
          </a:r>
          <a:br>
            <a:rPr lang="en-US" sz="2100" kern="1200" dirty="0"/>
          </a:br>
          <a:r>
            <a:rPr lang="en-US" sz="2100" kern="1200" dirty="0" err="1"/>
            <a:t>sourcetype</a:t>
          </a:r>
          <a:r>
            <a:rPr lang="en-US" sz="2100" kern="1200" dirty="0"/>
            <a:t> - </a:t>
          </a:r>
          <a:r>
            <a:rPr lang="en-US" sz="2100" kern="1200" dirty="0" err="1"/>
            <a:t>aws:cloudwatch</a:t>
          </a:r>
          <a:endParaRPr lang="en-US" sz="2100" kern="1200" dirty="0"/>
        </a:p>
      </dsp:txBody>
      <dsp:txXfrm>
        <a:off x="7697155" y="0"/>
        <a:ext cx="3895328" cy="694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 default </a:t>
          </a:r>
        </a:p>
        <a:p>
          <a:pPr marL="0" lvl="0" indent="0" algn="ctr" defTabSz="844550">
            <a:lnSpc>
              <a:spcPct val="90000"/>
            </a:lnSpc>
            <a:spcBef>
              <a:spcPct val="0"/>
            </a:spcBef>
            <a:spcAft>
              <a:spcPct val="35000"/>
            </a:spcAft>
            <a:buNone/>
          </a:pPr>
          <a:r>
            <a:rPr lang="en-US" sz="1900" kern="1200" dirty="0"/>
            <a:t>Sourcetype - aws:cloudtrail </a:t>
          </a:r>
        </a:p>
      </dsp:txBody>
      <dsp:txXfrm>
        <a:off x="7032255" y="0"/>
        <a:ext cx="4135964" cy="68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 default </a:t>
          </a:r>
        </a:p>
        <a:p>
          <a:pPr marL="0" lvl="0" indent="0" algn="ctr" defTabSz="755650">
            <a:lnSpc>
              <a:spcPct val="90000"/>
            </a:lnSpc>
            <a:spcBef>
              <a:spcPct val="0"/>
            </a:spcBef>
            <a:spcAft>
              <a:spcPct val="35000"/>
            </a:spcAft>
            <a:buNone/>
          </a:pPr>
          <a:r>
            <a:rPr lang="en-US" sz="1700" kern="1200" dirty="0"/>
            <a:t>Sourcetype - </a:t>
          </a:r>
          <a:r>
            <a:rPr lang="en-US" sz="1700" kern="1200" dirty="0" err="1"/>
            <a:t>aws:cloudwatchlogs:vpcflow</a:t>
          </a:r>
          <a:r>
            <a:rPr lang="en-US" sz="1700" kern="1200" dirty="0"/>
            <a:t> </a:t>
          </a:r>
        </a:p>
      </dsp:txBody>
      <dsp:txXfrm>
        <a:off x="7032255" y="0"/>
        <a:ext cx="4135964" cy="68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5213" y="0"/>
          <a:ext cx="5680303"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5668" y="0"/>
        <a:ext cx="4999394" cy="680909"/>
      </dsp:txXfrm>
    </dsp:sp>
    <dsp:sp modelId="{5E8BEF15-695E-CD44-9200-3DD0F4DF1D8D}">
      <dsp:nvSpPr>
        <dsp:cNvPr id="0" name=""/>
        <dsp:cNvSpPr/>
      </dsp:nvSpPr>
      <dsp:spPr>
        <a:xfrm>
          <a:off x="4743572" y="0"/>
          <a:ext cx="67613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aws:inspector</a:t>
          </a:r>
          <a:endParaRPr lang="en-US" sz="1900" kern="1200" dirty="0"/>
        </a:p>
      </dsp:txBody>
      <dsp:txXfrm>
        <a:off x="5084027" y="0"/>
        <a:ext cx="6080464" cy="680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6/17/20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52449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459736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88597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895229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3012247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656641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1179903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4006982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379393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464023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24820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44905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874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084358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280838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278441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05847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7032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2017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94352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7297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87358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356912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874366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57905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Tree>
    <p:extLst>
      <p:ext uri="{BB962C8B-B14F-4D97-AF65-F5344CB8AC3E}">
        <p14:creationId xmlns:p14="http://schemas.microsoft.com/office/powerpoint/2010/main" val="42083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52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768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3747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47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596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77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305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944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71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173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970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018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856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761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60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2842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332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389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342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559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5962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9825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419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29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433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747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209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095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53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864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581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851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7859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87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5196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449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50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70273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6222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583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911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400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64597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60802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79894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6210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8843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753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3.jp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15.sv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14.pn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50"/>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77342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7.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9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8.xml"/><Relationship Id="rId5" Type="http://schemas.openxmlformats.org/officeDocument/2006/relationships/image" Target="../media/image41.tiff"/><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9.png"/><Relationship Id="rId7" Type="http://schemas.openxmlformats.org/officeDocument/2006/relationships/diagramColors" Target="../diagrams/colors6.xml"/><Relationship Id="rId2" Type="http://schemas.openxmlformats.org/officeDocument/2006/relationships/notesSlide" Target="../notesSlides/notesSlide16.xml"/><Relationship Id="rId1" Type="http://schemas.openxmlformats.org/officeDocument/2006/relationships/slideLayout" Target="../slideLayouts/slideLayout9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9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9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9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9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9.png"/><Relationship Id="rId7" Type="http://schemas.openxmlformats.org/officeDocument/2006/relationships/diagramColors" Target="../diagrams/colors11.xml"/><Relationship Id="rId2" Type="http://schemas.openxmlformats.org/officeDocument/2006/relationships/notesSlide" Target="../notesSlides/notesSlide21.xml"/><Relationship Id="rId1" Type="http://schemas.openxmlformats.org/officeDocument/2006/relationships/slideLayout" Target="../slideLayouts/slideLayout9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4.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4.xml"/><Relationship Id="rId1" Type="http://schemas.openxmlformats.org/officeDocument/2006/relationships/slideLayout" Target="../slideLayouts/slideLayout95.xml"/><Relationship Id="rId4" Type="http://schemas.openxmlformats.org/officeDocument/2006/relationships/image" Target="../media/image6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2.pn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5.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3A3A1D2A-82E3-564B-8A6C-879D976DB560}"/>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4 : Setup Splunk App for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860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7247289" y="2468660"/>
            <a:ext cx="4806825" cy="3306907"/>
          </a:xfrm>
          <a:prstGeom prst="rect">
            <a:avLst/>
          </a:prstGeom>
        </p:spPr>
      </p:pic>
      <p:graphicFrame>
        <p:nvGraphicFramePr>
          <p:cNvPr id="5" name="Content Placeholder 4"/>
          <p:cNvGraphicFramePr>
            <a:graphicFrameLocks noGrp="1"/>
          </p:cNvGraphicFramePr>
          <p:nvPr>
            <p:ph sz="quarter" idx="10"/>
          </p:nvPr>
        </p:nvGraphicFramePr>
        <p:xfrm>
          <a:off x="3981" y="3267880"/>
          <a:ext cx="3769936" cy="1584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nvGraphicFramePr>
        <p:xfrm>
          <a:off x="456063" y="1280628"/>
          <a:ext cx="11279875" cy="106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7405966" y="4221412"/>
            <a:ext cx="4648148" cy="1107996"/>
          </a:xfrm>
          <a:prstGeom prst="rect">
            <a:avLst/>
          </a:prstGeom>
          <a:noFill/>
        </p:spPr>
        <p:txBody>
          <a:bodyPr wrap="square" lIns="0" tIns="0" rIns="0" bIns="0" rtlCol="0">
            <a:spAutoFit/>
          </a:bodyPr>
          <a:lstStyle/>
          <a:p>
            <a:r>
              <a:rPr lang="en-US" sz="24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3982" y="2363062"/>
            <a:ext cx="7108932" cy="3208701"/>
          </a:xfrm>
          <a:prstGeom prst="rect">
            <a:avLst/>
          </a:prstGeom>
        </p:spPr>
      </p:pic>
    </p:spTree>
    <p:extLst>
      <p:ext uri="{BB962C8B-B14F-4D97-AF65-F5344CB8AC3E}">
        <p14:creationId xmlns:p14="http://schemas.microsoft.com/office/powerpoint/2010/main" val="38177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body" idx="1"/>
          </p:nvPr>
        </p:nvSpPr>
        <p:spPr/>
        <p:txBody>
          <a:bodyPr/>
          <a:lstStyle/>
          <a:p>
            <a:r>
              <a:rPr lang="en-US" dirty="0"/>
              <a:t>When to use Heavy Forwarders, HEC to collect Data from AWS into Splunk</a:t>
            </a:r>
          </a:p>
        </p:txBody>
      </p:sp>
      <p:sp>
        <p:nvSpPr>
          <p:cNvPr id="4" name="Text Placeholder 3">
            <a:extLst>
              <a:ext uri="{FF2B5EF4-FFF2-40B4-BE49-F238E27FC236}">
                <a16:creationId xmlns:a16="http://schemas.microsoft.com/office/drawing/2014/main" id="{EF17B6B5-E16B-DE4A-92CF-2BDFF6B12CA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655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033" y="6206835"/>
            <a:ext cx="1390043" cy="6324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3129615" y="-1322512"/>
            <a:ext cx="5579287" cy="10522672"/>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386084"/>
            <a:ext cx="12192000" cy="6085835"/>
          </a:xfrm>
          <a:prstGeom prst="rect">
            <a:avLst/>
          </a:prstGeom>
        </p:spPr>
      </p:pic>
    </p:spTree>
    <p:extLst>
      <p:ext uri="{BB962C8B-B14F-4D97-AF65-F5344CB8AC3E}">
        <p14:creationId xmlns:p14="http://schemas.microsoft.com/office/powerpoint/2010/main" val="19821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3874" y="1379538"/>
            <a:ext cx="4573353" cy="4524375"/>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3554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3" y="1280628"/>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86985"/>
            <a:ext cx="5349240" cy="673578"/>
          </a:xfrm>
        </p:spPr>
        <p:txBody>
          <a:bodyPr/>
          <a:lstStyle/>
          <a:p>
            <a:pPr algn="ctr"/>
            <a:r>
              <a:rPr lang="en-US" dirty="0"/>
              <a:t>Legacy Based Modular Input</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835512" y="1960563"/>
            <a:ext cx="2590076" cy="3943350"/>
          </a:xfrm>
        </p:spPr>
      </p:pic>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Tree>
    <p:extLst>
      <p:ext uri="{BB962C8B-B14F-4D97-AF65-F5344CB8AC3E}">
        <p14:creationId xmlns:p14="http://schemas.microsoft.com/office/powerpoint/2010/main" val="17254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4" y="1279407"/>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79407"/>
            <a:ext cx="5349240" cy="673578"/>
          </a:xfrm>
        </p:spPr>
        <p:txBody>
          <a:bodyPr/>
          <a:lstStyle/>
          <a:p>
            <a:pPr algn="ctr"/>
            <a:r>
              <a:rPr lang="en-US" dirty="0"/>
              <a:t>SQS Based S3</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086775" y="1960563"/>
            <a:ext cx="4087551" cy="3943350"/>
          </a:xfrm>
        </p:spPr>
      </p:pic>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11" name="TextBox 10"/>
          <p:cNvSpPr txBox="1"/>
          <p:nvPr/>
        </p:nvSpPr>
        <p:spPr>
          <a:xfrm>
            <a:off x="4748784" y="2086107"/>
            <a:ext cx="2493264" cy="369332"/>
          </a:xfrm>
          <a:prstGeom prst="rect">
            <a:avLst/>
          </a:prstGeom>
          <a:noFill/>
        </p:spPr>
        <p:txBody>
          <a:bodyPr wrap="square" lIns="0" tIns="0" rIns="0" bIns="0" rtlCol="0">
            <a:spAutoFit/>
          </a:bodyPr>
          <a:lstStyle/>
          <a:p>
            <a:endParaRPr lang="en-US" sz="2400" dirty="0"/>
          </a:p>
        </p:txBody>
      </p:sp>
    </p:spTree>
    <p:extLst>
      <p:ext uri="{BB962C8B-B14F-4D97-AF65-F5344CB8AC3E}">
        <p14:creationId xmlns:p14="http://schemas.microsoft.com/office/powerpoint/2010/main" val="31014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 y="1"/>
          <a:ext cx="12191998" cy="6980670"/>
        </p:xfrm>
        <a:graphic>
          <a:graphicData uri="http://schemas.openxmlformats.org/drawingml/2006/table">
            <a:tbl>
              <a:tblPr firstRow="1" firstCol="1" bandRow="1">
                <a:tableStyleId>{5C22544A-7EE6-4342-B048-85BDC9FD1C3A}</a:tableStyleId>
              </a:tblPr>
              <a:tblGrid>
                <a:gridCol w="3024733">
                  <a:extLst>
                    <a:ext uri="{9D8B030D-6E8A-4147-A177-3AD203B41FA5}">
                      <a16:colId xmlns:a16="http://schemas.microsoft.com/office/drawing/2014/main" val="20000"/>
                    </a:ext>
                  </a:extLst>
                </a:gridCol>
                <a:gridCol w="2850228">
                  <a:extLst>
                    <a:ext uri="{9D8B030D-6E8A-4147-A177-3AD203B41FA5}">
                      <a16:colId xmlns:a16="http://schemas.microsoft.com/office/drawing/2014/main" val="20001"/>
                    </a:ext>
                  </a:extLst>
                </a:gridCol>
                <a:gridCol w="2850228">
                  <a:extLst>
                    <a:ext uri="{9D8B030D-6E8A-4147-A177-3AD203B41FA5}">
                      <a16:colId xmlns:a16="http://schemas.microsoft.com/office/drawing/2014/main" val="20002"/>
                    </a:ext>
                  </a:extLst>
                </a:gridCol>
                <a:gridCol w="3466809">
                  <a:extLst>
                    <a:ext uri="{9D8B030D-6E8A-4147-A177-3AD203B41FA5}">
                      <a16:colId xmlns:a16="http://schemas.microsoft.com/office/drawing/2014/main" val="20003"/>
                    </a:ext>
                  </a:extLst>
                </a:gridCol>
              </a:tblGrid>
              <a:tr h="365760">
                <a:tc gridSpan="4">
                  <a:txBody>
                    <a:bodyPr/>
                    <a:lstStyle/>
                    <a:p>
                      <a:pPr marL="0" marR="0" algn="ctr">
                        <a:spcBef>
                          <a:spcPts val="0"/>
                        </a:spcBef>
                        <a:spcAft>
                          <a:spcPts val="0"/>
                        </a:spcAft>
                      </a:pPr>
                      <a:r>
                        <a:rPr lang="en-US" sz="2400" dirty="0"/>
                        <a:t>Splunk Supported AWS Services</a:t>
                      </a:r>
                      <a:endParaRPr lang="en-US" sz="2400" dirty="0">
                        <a:solidFill>
                          <a:schemeClr val="tx2"/>
                        </a:solidFill>
                        <a:effectLst/>
                        <a:latin typeface="+mn-lt"/>
                        <a:ea typeface="ＭＳ 明朝" charset="-128"/>
                        <a:cs typeface="Times New Roman" charset="0"/>
                      </a:endParaRPr>
                    </a:p>
                  </a:txBody>
                  <a:tcPr marL="56799" marR="567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243084">
                <a:tc>
                  <a:txBody>
                    <a:bodyPr/>
                    <a:lstStyle/>
                    <a:p>
                      <a:pPr marL="0" marR="0">
                        <a:spcBef>
                          <a:spcPts val="0"/>
                        </a:spcBef>
                        <a:spcAft>
                          <a:spcPts val="0"/>
                        </a:spcAft>
                      </a:pPr>
                      <a:r>
                        <a:rPr lang="en-US" sz="1500" dirty="0">
                          <a:solidFill>
                            <a:schemeClr val="tx2"/>
                          </a:solidFill>
                          <a:effectLst/>
                          <a:latin typeface="+mn-lt"/>
                        </a:rPr>
                        <a:t>Name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Brief Description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Input Type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Notes</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1"/>
                  </a:ext>
                </a:extLst>
              </a:tr>
              <a:tr h="278889">
                <a:tc>
                  <a:txBody>
                    <a:bodyPr/>
                    <a:lstStyle/>
                    <a:p>
                      <a:pPr marL="0" marR="0">
                        <a:lnSpc>
                          <a:spcPct val="115000"/>
                        </a:lnSpc>
                        <a:spcBef>
                          <a:spcPts val="0"/>
                        </a:spcBef>
                        <a:spcAft>
                          <a:spcPts val="0"/>
                        </a:spcAft>
                      </a:pPr>
                      <a:r>
                        <a:rPr lang="en-US" sz="1300" dirty="0" err="1">
                          <a:solidFill>
                            <a:schemeClr val="tx2"/>
                          </a:solidFill>
                          <a:effectLst/>
                          <a:latin typeface="+mn-lt"/>
                        </a:rPr>
                        <a:t>CloudTrail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API activity audit 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b="1"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2"/>
                  </a:ext>
                </a:extLst>
              </a:tr>
              <a:tr h="278889">
                <a:tc>
                  <a:txBody>
                    <a:bodyPr/>
                    <a:lstStyle/>
                    <a:p>
                      <a:pPr marL="0" marR="0">
                        <a:lnSpc>
                          <a:spcPct val="115000"/>
                        </a:lnSpc>
                        <a:spcBef>
                          <a:spcPts val="0"/>
                        </a:spcBef>
                        <a:spcAft>
                          <a:spcPts val="0"/>
                        </a:spcAft>
                      </a:pPr>
                      <a:r>
                        <a:rPr lang="en-US" sz="1300">
                          <a:solidFill>
                            <a:schemeClr val="tx2"/>
                          </a:solidFill>
                          <a:effectLst/>
                          <a:latin typeface="+mn-lt"/>
                        </a:rPr>
                        <a:t>Config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Change management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3"/>
                  </a:ext>
                </a:extLst>
              </a:tr>
              <a:tr h="499721">
                <a:tc>
                  <a:txBody>
                    <a:bodyPr/>
                    <a:lstStyle/>
                    <a:p>
                      <a:pPr marL="0" marR="0">
                        <a:lnSpc>
                          <a:spcPct val="115000"/>
                        </a:lnSpc>
                        <a:spcBef>
                          <a:spcPts val="0"/>
                        </a:spcBef>
                        <a:spcAft>
                          <a:spcPts val="0"/>
                        </a:spcAft>
                      </a:pPr>
                      <a:r>
                        <a:rPr lang="en-US" sz="1300">
                          <a:solidFill>
                            <a:schemeClr val="tx2"/>
                          </a:solidFill>
                          <a:effectLst/>
                          <a:latin typeface="+mn-lt"/>
                        </a:rPr>
                        <a:t>Config Rules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Configuration rule check/evaluation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4"/>
                  </a:ext>
                </a:extLst>
              </a:tr>
              <a:tr h="278889">
                <a:tc>
                  <a:txBody>
                    <a:bodyPr/>
                    <a:lstStyle/>
                    <a:p>
                      <a:pPr marL="0" marR="0">
                        <a:lnSpc>
                          <a:spcPct val="115000"/>
                        </a:lnSpc>
                        <a:spcBef>
                          <a:spcPts val="0"/>
                        </a:spcBef>
                        <a:spcAft>
                          <a:spcPts val="0"/>
                        </a:spcAft>
                      </a:pPr>
                      <a:r>
                        <a:rPr lang="en-US" sz="1300" dirty="0">
                          <a:solidFill>
                            <a:schemeClr val="tx2"/>
                          </a:solidFill>
                          <a:effectLst/>
                          <a:latin typeface="+mn-lt"/>
                        </a:rPr>
                        <a:t>CloudWatch Metrics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System/Service metrics data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Low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5"/>
                  </a:ext>
                </a:extLst>
              </a:tr>
              <a:tr h="252160">
                <a:tc>
                  <a:txBody>
                    <a:bodyPr/>
                    <a:lstStyle/>
                    <a:p>
                      <a:pPr marL="0" marR="0">
                        <a:lnSpc>
                          <a:spcPct val="115000"/>
                        </a:lnSpc>
                        <a:spcBef>
                          <a:spcPts val="0"/>
                        </a:spcBef>
                        <a:spcAft>
                          <a:spcPts val="0"/>
                        </a:spcAft>
                      </a:pPr>
                      <a:r>
                        <a:rPr lang="en-US" sz="13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3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Service or application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6"/>
                  </a:ext>
                </a:extLst>
              </a:tr>
              <a:tr h="252160">
                <a:tc>
                  <a:txBody>
                    <a:bodyPr/>
                    <a:lstStyle/>
                    <a:p>
                      <a:pPr marL="0" marR="0">
                        <a:lnSpc>
                          <a:spcPct val="115000"/>
                        </a:lnSpc>
                        <a:spcBef>
                          <a:spcPts val="0"/>
                        </a:spcBef>
                        <a:spcAft>
                          <a:spcPts val="0"/>
                        </a:spcAft>
                      </a:pPr>
                      <a:r>
                        <a:rPr lang="en-US" sz="1300">
                          <a:solidFill>
                            <a:schemeClr val="tx2"/>
                          </a:solidFill>
                          <a:effectLst/>
                          <a:latin typeface="+mn-lt"/>
                        </a:rPr>
                        <a:t>VPC Flow Logs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VPC/“Firewall” logs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7"/>
                  </a:ext>
                </a:extLst>
              </a:tr>
              <a:tr h="499721">
                <a:tc>
                  <a:txBody>
                    <a:bodyPr/>
                    <a:lstStyle/>
                    <a:p>
                      <a:pPr marL="0" marR="0">
                        <a:lnSpc>
                          <a:spcPct val="115000"/>
                        </a:lnSpc>
                        <a:spcBef>
                          <a:spcPts val="0"/>
                        </a:spcBef>
                        <a:spcAft>
                          <a:spcPts val="0"/>
                        </a:spcAft>
                      </a:pPr>
                      <a:r>
                        <a:rPr lang="en-US" sz="1300">
                          <a:solidFill>
                            <a:schemeClr val="tx2"/>
                          </a:solidFill>
                          <a:effectLst/>
                          <a:latin typeface="+mn-lt"/>
                        </a:rPr>
                        <a:t>Detailed Billing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Spending information for each service and account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a:t>
                      </a:r>
                      <a:r>
                        <a:rPr lang="en-US" sz="1300" baseline="0" dirty="0">
                          <a:solidFill>
                            <a:schemeClr val="tx2"/>
                          </a:solidFill>
                          <a:effectLst/>
                          <a:latin typeface="+mn-lt"/>
                        </a:rPr>
                        <a:t> / </a:t>
                      </a:r>
                      <a:r>
                        <a:rPr lang="en-US" sz="1300" dirty="0">
                          <a:solidFill>
                            <a:schemeClr val="tx2"/>
                          </a:solidFill>
                          <a:effectLst/>
                          <a:latin typeface="+mn-lt"/>
                        </a:rPr>
                        <a:t>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8"/>
                  </a:ext>
                </a:extLst>
              </a:tr>
              <a:tr h="499721">
                <a:tc>
                  <a:txBody>
                    <a:bodyPr/>
                    <a:lstStyle/>
                    <a:p>
                      <a:pPr marL="0" marR="0">
                        <a:lnSpc>
                          <a:spcPct val="115000"/>
                        </a:lnSpc>
                        <a:spcBef>
                          <a:spcPts val="0"/>
                        </a:spcBef>
                        <a:spcAft>
                          <a:spcPts val="0"/>
                        </a:spcAft>
                      </a:pPr>
                      <a:r>
                        <a:rPr lang="en-US" sz="1300">
                          <a:solidFill>
                            <a:schemeClr val="tx2"/>
                          </a:solidFill>
                          <a:effectLst/>
                          <a:latin typeface="+mn-lt"/>
                        </a:rPr>
                        <a:t>ELB</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Elastic Load balancer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baseline="0" dirty="0">
                          <a:solidFill>
                            <a:schemeClr val="tx2"/>
                          </a:solidFill>
                          <a:effectLst/>
                          <a:latin typeface="+mn-lt"/>
                          <a:ea typeface="ＭＳ 明朝" charset="-128"/>
                          <a:cs typeface="Times New Roman" charset="0"/>
                        </a:rPr>
                        <a:t>HEC </a:t>
                      </a:r>
                      <a:r>
                        <a:rPr lang="mr-IN" sz="1300" baseline="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High Volume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9"/>
                  </a:ext>
                </a:extLst>
              </a:tr>
              <a:tr h="499721">
                <a:tc>
                  <a:txBody>
                    <a:bodyPr/>
                    <a:lstStyle/>
                    <a:p>
                      <a:pPr marL="0" marR="0">
                        <a:lnSpc>
                          <a:spcPct val="115000"/>
                        </a:lnSpc>
                        <a:spcBef>
                          <a:spcPts val="0"/>
                        </a:spcBef>
                        <a:spcAft>
                          <a:spcPts val="0"/>
                        </a:spcAft>
                      </a:pPr>
                      <a:r>
                        <a:rPr lang="en-US" sz="1300">
                          <a:solidFill>
                            <a:schemeClr val="tx2"/>
                          </a:solidFill>
                          <a:effectLst/>
                          <a:latin typeface="+mn-lt"/>
                        </a:rPr>
                        <a:t>CloudFront</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Content delivery network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a:t>
                      </a:r>
                      <a:r>
                        <a:rPr lang="en-US" sz="1300" baseline="0" dirty="0">
                          <a:solidFill>
                            <a:schemeClr val="tx2"/>
                          </a:solidFill>
                          <a:effectLst/>
                          <a:latin typeface="+mn-lt"/>
                        </a:rPr>
                        <a:t>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0"/>
                  </a:ext>
                </a:extLst>
              </a:tr>
              <a:tr h="252160">
                <a:tc>
                  <a:txBody>
                    <a:bodyPr/>
                    <a:lstStyle/>
                    <a:p>
                      <a:pPr marL="0" marR="0">
                        <a:lnSpc>
                          <a:spcPct val="115000"/>
                        </a:lnSpc>
                        <a:spcBef>
                          <a:spcPts val="0"/>
                        </a:spcBef>
                        <a:spcAft>
                          <a:spcPts val="0"/>
                        </a:spcAft>
                      </a:pPr>
                      <a:r>
                        <a:rPr lang="en-US" sz="1300">
                          <a:solidFill>
                            <a:schemeClr val="tx2"/>
                          </a:solidFill>
                          <a:effectLst/>
                          <a:latin typeface="+mn-lt"/>
                        </a:rPr>
                        <a:t>S3 </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S3 bucket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1"/>
                  </a:ext>
                </a:extLst>
              </a:tr>
              <a:tr h="499721">
                <a:tc>
                  <a:txBody>
                    <a:bodyPr/>
                    <a:lstStyle/>
                    <a:p>
                      <a:pPr marL="0" marR="0">
                        <a:lnSpc>
                          <a:spcPct val="115000"/>
                        </a:lnSpc>
                        <a:spcBef>
                          <a:spcPts val="0"/>
                        </a:spcBef>
                        <a:spcAft>
                          <a:spcPts val="0"/>
                        </a:spcAft>
                      </a:pPr>
                      <a:r>
                        <a:rPr lang="en-US" sz="1300">
                          <a:solidFill>
                            <a:schemeClr val="tx2"/>
                          </a:solidFill>
                          <a:effectLst/>
                          <a:latin typeface="+mn-lt"/>
                        </a:rPr>
                        <a:t>S3 (ANY)</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Any service or application that logs into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2"/>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Lambda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Event driven computation framework</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3"/>
                  </a:ext>
                </a:extLst>
              </a:tr>
              <a:tr h="278889">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Inspector</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Security scan/assessment</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4"/>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Kinesis Streams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Generic streaming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HEC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High Volume</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5"/>
                  </a:ext>
                </a:extLst>
              </a:tr>
              <a:tr h="252160">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SQS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Simple queuing service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6"/>
                  </a:ext>
                </a:extLst>
              </a:tr>
              <a:tr h="749583">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Metadata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Custom Splunk-side collector of metadata about AWS environment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348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a:lstStyle/>
          <a:p>
            <a:r>
              <a:rPr lang="en-US" dirty="0"/>
              <a:t>Configure AWS Inputs in Splunk</a:t>
            </a:r>
          </a:p>
        </p:txBody>
      </p:sp>
      <p:sp>
        <p:nvSpPr>
          <p:cNvPr id="3" name="Subtitle 2"/>
          <p:cNvSpPr>
            <a:spLocks noGrp="1"/>
          </p:cNvSpPr>
          <p:nvPr>
            <p:ph type="body" idx="1"/>
          </p:nvPr>
        </p:nvSpPr>
        <p:spPr>
          <a:xfrm>
            <a:off x="685800" y="3996797"/>
            <a:ext cx="5067299" cy="242695"/>
          </a:xfrm>
        </p:spPr>
        <p:txBody>
          <a:bodyPr/>
          <a:lstStyle/>
          <a:p>
            <a:endParaRPr lang="en-US" sz="1900" dirty="0"/>
          </a:p>
        </p:txBody>
      </p:sp>
      <p:sp>
        <p:nvSpPr>
          <p:cNvPr id="4" name="Text Placeholder 3">
            <a:extLst>
              <a:ext uri="{FF2B5EF4-FFF2-40B4-BE49-F238E27FC236}">
                <a16:creationId xmlns:a16="http://schemas.microsoft.com/office/drawing/2014/main" id="{57BF9E0B-5136-AC47-9450-7C74638D9D3D}"/>
              </a:ext>
            </a:extLst>
          </p:cNvPr>
          <p:cNvSpPr>
            <a:spLocks noGrp="1"/>
          </p:cNvSpPr>
          <p:nvPr>
            <p:ph type="body" idx="14"/>
          </p:nvPr>
        </p:nvSpPr>
        <p:spPr>
          <a:xfrm>
            <a:off x="685800" y="4881127"/>
            <a:ext cx="5067298" cy="459869"/>
          </a:xfrm>
        </p:spPr>
        <p:txBody>
          <a:bodyPr/>
          <a:lstStyle/>
          <a:p>
            <a:r>
              <a:rPr lang="en-US" dirty="0">
                <a:hlinkClick r:id="rId2">
                  <a:extLst>
                    <a:ext uri="{A12FA001-AC4F-418D-AE19-62706E023703}">
                      <ahyp:hlinkClr xmlns:ahyp="http://schemas.microsoft.com/office/drawing/2018/hyperlinkcolor" val="tx"/>
                    </a:ext>
                  </a:extLst>
                </a:hlinkClick>
              </a:rPr>
              <a:t>http://docs.splunk.com/Documentation/AddOns/released/AWS/Configureinputs</a:t>
            </a:r>
            <a:r>
              <a:rPr lang="en-US" dirty="0"/>
              <a:t> </a:t>
            </a:r>
          </a:p>
        </p:txBody>
      </p:sp>
    </p:spTree>
    <p:extLst>
      <p:ext uri="{BB962C8B-B14F-4D97-AF65-F5344CB8AC3E}">
        <p14:creationId xmlns:p14="http://schemas.microsoft.com/office/powerpoint/2010/main" val="40394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360931" y="1513057"/>
            <a:ext cx="5023869" cy="3902536"/>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6096000" y="1475646"/>
            <a:ext cx="4554845" cy="3924393"/>
          </a:xfrm>
          <a:prstGeom prst="rect">
            <a:avLst/>
          </a:prstGeom>
        </p:spPr>
      </p:pic>
    </p:spTree>
    <p:extLst>
      <p:ext uri="{BB962C8B-B14F-4D97-AF65-F5344CB8AC3E}">
        <p14:creationId xmlns:p14="http://schemas.microsoft.com/office/powerpoint/2010/main" val="261121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Rules</a:t>
            </a:r>
          </a:p>
        </p:txBody>
      </p:sp>
      <p:graphicFrame>
        <p:nvGraphicFramePr>
          <p:cNvPr id="17" name="Diagram 16"/>
          <p:cNvGraphicFramePr/>
          <p:nvPr/>
        </p:nvGraphicFramePr>
        <p:xfrm>
          <a:off x="456064" y="5400038"/>
          <a:ext cx="11510160" cy="69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1889" y="1388079"/>
            <a:ext cx="5774049" cy="3386327"/>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621163" y="1379613"/>
            <a:ext cx="4605487" cy="4020425"/>
          </a:xfrm>
          <a:prstGeom prst="rect">
            <a:avLst/>
          </a:prstGeom>
        </p:spPr>
      </p:pic>
    </p:spTree>
    <p:extLst>
      <p:ext uri="{BB962C8B-B14F-4D97-AF65-F5344CB8AC3E}">
        <p14:creationId xmlns:p14="http://schemas.microsoft.com/office/powerpoint/2010/main" val="6241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916489"/>
            <a:ext cx="11279872" cy="4623248"/>
          </a:xfrm>
        </p:spPr>
        <p:txBody>
          <a:bodyPr/>
          <a:lstStyle/>
          <a:p>
            <a:r>
              <a:rPr lang="en-US" dirty="0"/>
              <a:t>Credentials</a:t>
            </a:r>
          </a:p>
          <a:p>
            <a:pPr lvl="1"/>
            <a:r>
              <a:rPr lang="en-US" dirty="0"/>
              <a:t>Add user credentials (Access Key / Secret Key) to Splunk for AWS authentication [Optional if no access to machine </a:t>
            </a:r>
            <a:r>
              <a:rPr lang="mr-IN" dirty="0"/>
              <a:t>–</a:t>
            </a:r>
            <a:r>
              <a:rPr lang="en-US" dirty="0"/>
              <a:t> Splunk Cloud Sales Trial]</a:t>
            </a:r>
          </a:p>
          <a:p>
            <a:pPr lvl="1"/>
            <a:r>
              <a:rPr lang="en-US" dirty="0"/>
              <a:t>Attach EC2 Role to EC2 instance [Preferred Authentication </a:t>
            </a:r>
            <a:r>
              <a:rPr lang="mr-IN" dirty="0"/>
              <a:t>–</a:t>
            </a:r>
            <a:r>
              <a:rPr lang="en-US" dirty="0"/>
              <a:t> Marketplace AMI]</a:t>
            </a:r>
          </a:p>
          <a:p>
            <a:pPr lvl="1"/>
            <a:r>
              <a:rPr lang="en-US" dirty="0" err="1"/>
              <a:t>AssumeRole</a:t>
            </a:r>
            <a:r>
              <a:rPr lang="en-US" dirty="0"/>
              <a:t> Process for Sub-account Data Collection</a:t>
            </a:r>
          </a:p>
          <a:p>
            <a:r>
              <a:rPr lang="en-US" dirty="0"/>
              <a:t>AWS Data Collection Best Practices</a:t>
            </a:r>
          </a:p>
          <a:p>
            <a:pPr lvl="1"/>
            <a:r>
              <a:rPr lang="en-US" dirty="0"/>
              <a:t>AWS Config, Config Rules, CloudTrail, Inspector, Description, Kinesis, CloudWatch Inputs</a:t>
            </a:r>
          </a:p>
          <a:p>
            <a:pPr lvl="1"/>
            <a:r>
              <a:rPr lang="en-US" dirty="0"/>
              <a:t>Billing Cost and Usage Report (CUR)</a:t>
            </a:r>
          </a:p>
          <a:p>
            <a:pPr lvl="1"/>
            <a:r>
              <a:rPr lang="en-US" dirty="0"/>
              <a:t>S3</a:t>
            </a:r>
          </a:p>
          <a:p>
            <a:r>
              <a:rPr lang="en-US" dirty="0"/>
              <a:t>Configure AWS Inputs in Splunk </a:t>
            </a:r>
          </a:p>
          <a:p>
            <a:r>
              <a:rPr lang="en-US" dirty="0"/>
              <a:t>SNS Alerts </a:t>
            </a:r>
          </a:p>
          <a:p>
            <a:pPr lvl="1"/>
            <a:r>
              <a:rPr lang="en-US" dirty="0"/>
              <a:t>Create an SNS Alert in Splunk</a:t>
            </a:r>
          </a:p>
          <a:p>
            <a:pPr>
              <a:buNone/>
            </a:pPr>
            <a:r>
              <a:rPr lang="en-US" dirty="0"/>
              <a:t>High Volume Data Collection</a:t>
            </a:r>
          </a:p>
          <a:p>
            <a:pPr lvl="1"/>
            <a:r>
              <a:rPr lang="en-US" dirty="0" err="1"/>
              <a:t>VPCFlowLogs</a:t>
            </a:r>
            <a:r>
              <a:rPr lang="en-US" dirty="0"/>
              <a:t> (Lambda -&gt; HEC)</a:t>
            </a:r>
          </a:p>
          <a:p>
            <a:pPr lvl="1"/>
            <a:r>
              <a:rPr lang="en-US" dirty="0" err="1"/>
              <a:t>VPCFlowLogs</a:t>
            </a:r>
            <a:r>
              <a:rPr lang="en-US" dirty="0"/>
              <a:t> (S3 -&gt; SQS Based S3)</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004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6" y="2097855"/>
            <a:ext cx="5943335" cy="2225837"/>
          </a:xfrm>
          <a:prstGeom prst="rect">
            <a:avLst/>
          </a:prstGeom>
        </p:spPr>
      </p:pic>
      <p:graphicFrame>
        <p:nvGraphicFramePr>
          <p:cNvPr id="23" name="Diagram 22"/>
          <p:cNvGraphicFramePr/>
          <p:nvPr/>
        </p:nvGraphicFramePr>
        <p:xfrm>
          <a:off x="152666" y="5266944"/>
          <a:ext cx="11945205" cy="694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6392945" y="1299136"/>
            <a:ext cx="5704927" cy="3967809"/>
          </a:xfrm>
          <a:prstGeom prst="rect">
            <a:avLst/>
          </a:prstGeom>
        </p:spPr>
      </p:pic>
    </p:spTree>
    <p:extLst>
      <p:ext uri="{BB962C8B-B14F-4D97-AF65-F5344CB8AC3E}">
        <p14:creationId xmlns:p14="http://schemas.microsoft.com/office/powerpoint/2010/main" val="222117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CloudTrail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618076" y="1280627"/>
            <a:ext cx="4474625"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6211144" y="1356207"/>
            <a:ext cx="4487272" cy="3842227"/>
          </a:xfrm>
          <a:prstGeom prst="rect">
            <a:avLst/>
          </a:prstGeom>
        </p:spPr>
      </p:pic>
    </p:spTree>
    <p:extLst>
      <p:ext uri="{BB962C8B-B14F-4D97-AF65-F5344CB8AC3E}">
        <p14:creationId xmlns:p14="http://schemas.microsoft.com/office/powerpoint/2010/main" val="22330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a:t>
            </a:r>
            <a:r>
              <a:rPr lang="en-US" dirty="0" err="1"/>
              <a:t>VPCFlow</a:t>
            </a:r>
            <a:r>
              <a:rPr lang="en-US" dirty="0"/>
              <a:t>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2675434875"/>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rcRect/>
          <a:stretch/>
        </p:blipFill>
        <p:spPr>
          <a:xfrm>
            <a:off x="1316160" y="1280627"/>
            <a:ext cx="3078456"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rcRect/>
          <a:stretch/>
        </p:blipFill>
        <p:spPr>
          <a:xfrm>
            <a:off x="5328762" y="1405870"/>
            <a:ext cx="5900892" cy="3532684"/>
          </a:xfrm>
          <a:prstGeom prst="rect">
            <a:avLst/>
          </a:prstGeom>
        </p:spPr>
      </p:pic>
    </p:spTree>
    <p:extLst>
      <p:ext uri="{BB962C8B-B14F-4D97-AF65-F5344CB8AC3E}">
        <p14:creationId xmlns:p14="http://schemas.microsoft.com/office/powerpoint/2010/main" val="146709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815175" y="1280629"/>
            <a:ext cx="4569627" cy="4061047"/>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5577668" y="1280628"/>
            <a:ext cx="6055024" cy="3939072"/>
          </a:xfrm>
          <a:prstGeom prst="rect">
            <a:avLst/>
          </a:prstGeom>
        </p:spPr>
      </p:pic>
    </p:spTree>
    <p:extLst>
      <p:ext uri="{BB962C8B-B14F-4D97-AF65-F5344CB8AC3E}">
        <p14:creationId xmlns:p14="http://schemas.microsoft.com/office/powerpoint/2010/main" val="7244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1139291" y="1275856"/>
            <a:ext cx="4184564" cy="3813237"/>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7479659" y="1275857"/>
            <a:ext cx="3025172" cy="4124183"/>
          </a:xfrm>
          <a:prstGeom prst="rect">
            <a:avLst/>
          </a:prstGeom>
        </p:spPr>
      </p:pic>
    </p:spTree>
    <p:extLst>
      <p:ext uri="{BB962C8B-B14F-4D97-AF65-F5344CB8AC3E}">
        <p14:creationId xmlns:p14="http://schemas.microsoft.com/office/powerpoint/2010/main" val="31888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srcRect/>
          <a:stretch/>
        </p:blipFill>
        <p:spPr>
          <a:xfrm>
            <a:off x="7513909" y="1835510"/>
            <a:ext cx="3586990" cy="2482999"/>
          </a:xfrm>
        </p:spPr>
      </p:pic>
      <p:sp>
        <p:nvSpPr>
          <p:cNvPr id="3" name="Title 2"/>
          <p:cNvSpPr>
            <a:spLocks noGrp="1"/>
          </p:cNvSpPr>
          <p:nvPr>
            <p:ph type="title"/>
          </p:nvPr>
        </p:nvSpPr>
        <p:spPr/>
        <p:txBody>
          <a:bodyPr/>
          <a:lstStyle/>
          <a:p>
            <a:r>
              <a:rPr lang="en-US" dirty="0"/>
              <a:t>Billing Cost and Usage Report (CUR) 1 of 3</a:t>
            </a:r>
          </a:p>
        </p:txBody>
      </p:sp>
      <p:sp>
        <p:nvSpPr>
          <p:cNvPr id="4" name="Subtitle 3"/>
          <p:cNvSpPr>
            <a:spLocks noGrp="1"/>
          </p:cNvSpPr>
          <p:nvPr>
            <p:ph type="subTitle" idx="12"/>
          </p:nvPr>
        </p:nvSpPr>
        <p:spPr/>
        <p:txBody>
          <a:bodyPr/>
          <a:lstStyle/>
          <a:p>
            <a:r>
              <a:rPr lang="en-US" dirty="0"/>
              <a:t>Setup Billing CUR Input</a:t>
            </a:r>
          </a:p>
        </p:txBody>
      </p:sp>
      <p:graphicFrame>
        <p:nvGraphicFramePr>
          <p:cNvPr id="17" name="Diagram 16"/>
          <p:cNvGraphicFramePr/>
          <p:nvPr>
            <p:extLst>
              <p:ext uri="{D42A27DB-BD31-4B8C-83A1-F6EECF244321}">
                <p14:modId xmlns:p14="http://schemas.microsoft.com/office/powerpoint/2010/main" val="3643858613"/>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992268" y="1309369"/>
            <a:ext cx="4604552" cy="3935904"/>
          </a:xfrm>
          <a:prstGeom prst="rect">
            <a:avLst/>
          </a:prstGeom>
        </p:spPr>
      </p:pic>
    </p:spTree>
    <p:extLst>
      <p:ext uri="{BB962C8B-B14F-4D97-AF65-F5344CB8AC3E}">
        <p14:creationId xmlns:p14="http://schemas.microsoft.com/office/powerpoint/2010/main" val="34172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Billing Cost and Usage Report (CUR) 2 of 3</a:t>
            </a:r>
          </a:p>
        </p:txBody>
      </p:sp>
      <p:sp>
        <p:nvSpPr>
          <p:cNvPr id="4" name="Subtitle 3"/>
          <p:cNvSpPr>
            <a:spLocks noGrp="1"/>
          </p:cNvSpPr>
          <p:nvPr>
            <p:ph type="subTitle" idx="12"/>
          </p:nvPr>
        </p:nvSpPr>
        <p:spPr/>
        <p:txBody>
          <a:bodyPr/>
          <a:lstStyle/>
          <a:p>
            <a:r>
              <a:rPr lang="en-US" dirty="0"/>
              <a:t>Navigate to Configure</a:t>
            </a:r>
          </a:p>
        </p:txBody>
      </p:sp>
      <p:pic>
        <p:nvPicPr>
          <p:cNvPr id="9" name="Content Placeholder 8" descr="A screenshot of a social media post&#10;&#10;Description automatically generated">
            <a:extLst>
              <a:ext uri="{FF2B5EF4-FFF2-40B4-BE49-F238E27FC236}">
                <a16:creationId xmlns:a16="http://schemas.microsoft.com/office/drawing/2014/main" id="{CA764A58-A694-0043-A3BE-7BBE04C2A07C}"/>
              </a:ext>
            </a:extLst>
          </p:cNvPr>
          <p:cNvPicPr>
            <a:picLocks noGrp="1" noChangeAspect="1"/>
          </p:cNvPicPr>
          <p:nvPr>
            <p:ph sz="quarter" idx="10"/>
          </p:nvPr>
        </p:nvPicPr>
        <p:blipFill>
          <a:blip r:embed="rId3"/>
          <a:stretch>
            <a:fillRect/>
          </a:stretch>
        </p:blipFill>
        <p:spPr>
          <a:xfrm>
            <a:off x="1593534" y="1281113"/>
            <a:ext cx="9004933" cy="4622800"/>
          </a:xfrm>
        </p:spPr>
      </p:pic>
      <p:sp>
        <p:nvSpPr>
          <p:cNvPr id="11" name="Right Arrow 10">
            <a:extLst>
              <a:ext uri="{FF2B5EF4-FFF2-40B4-BE49-F238E27FC236}">
                <a16:creationId xmlns:a16="http://schemas.microsoft.com/office/drawing/2014/main" id="{C3E7AB38-E21E-C14F-9A3D-AC79727E6153}"/>
              </a:ext>
            </a:extLst>
          </p:cNvPr>
          <p:cNvSpPr/>
          <p:nvPr/>
        </p:nvSpPr>
        <p:spPr>
          <a:xfrm>
            <a:off x="1181528" y="4685016"/>
            <a:ext cx="1859623" cy="595902"/>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Select CUR</a:t>
            </a:r>
          </a:p>
        </p:txBody>
      </p:sp>
    </p:spTree>
    <p:extLst>
      <p:ext uri="{BB962C8B-B14F-4D97-AF65-F5344CB8AC3E}">
        <p14:creationId xmlns:p14="http://schemas.microsoft.com/office/powerpoint/2010/main" val="415529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Billing Cost and Usage Report (CUR) 3 of 3</a:t>
            </a:r>
          </a:p>
        </p:txBody>
      </p:sp>
      <p:pic>
        <p:nvPicPr>
          <p:cNvPr id="13" name="Content Placeholder 12" descr="A screenshot of a cell phone&#10;&#10;Description automatically generated">
            <a:extLst>
              <a:ext uri="{FF2B5EF4-FFF2-40B4-BE49-F238E27FC236}">
                <a16:creationId xmlns:a16="http://schemas.microsoft.com/office/drawing/2014/main" id="{DE3062B1-3F7A-AA4F-8C9B-D81A541A3B87}"/>
              </a:ext>
            </a:extLst>
          </p:cNvPr>
          <p:cNvPicPr>
            <a:picLocks noGrp="1" noChangeAspect="1"/>
          </p:cNvPicPr>
          <p:nvPr>
            <p:ph idx="1"/>
          </p:nvPr>
        </p:nvPicPr>
        <p:blipFill>
          <a:blip r:embed="rId3"/>
          <a:stretch>
            <a:fillRect/>
          </a:stretch>
        </p:blipFill>
        <p:spPr>
          <a:xfrm>
            <a:off x="685800" y="2682732"/>
            <a:ext cx="5060950" cy="1914382"/>
          </a:xfrm>
        </p:spPr>
      </p:pic>
      <p:pic>
        <p:nvPicPr>
          <p:cNvPr id="15" name="Content Placeholder 14" descr="A screenshot of a cell phone&#10;&#10;Description automatically generated">
            <a:extLst>
              <a:ext uri="{FF2B5EF4-FFF2-40B4-BE49-F238E27FC236}">
                <a16:creationId xmlns:a16="http://schemas.microsoft.com/office/drawing/2014/main" id="{BF78914B-59B6-8C4D-ACD8-078CE69CA5FD}"/>
              </a:ext>
            </a:extLst>
          </p:cNvPr>
          <p:cNvPicPr>
            <a:picLocks noGrp="1" noChangeAspect="1"/>
          </p:cNvPicPr>
          <p:nvPr>
            <p:ph idx="14"/>
          </p:nvPr>
        </p:nvPicPr>
        <p:blipFill>
          <a:blip r:embed="rId4"/>
          <a:stretch>
            <a:fillRect/>
          </a:stretch>
        </p:blipFill>
        <p:spPr>
          <a:xfrm>
            <a:off x="6445250" y="2682732"/>
            <a:ext cx="5060950" cy="3175285"/>
          </a:xfrm>
        </p:spPr>
      </p:pic>
      <p:sp>
        <p:nvSpPr>
          <p:cNvPr id="8" name="Text Placeholder 7">
            <a:extLst>
              <a:ext uri="{FF2B5EF4-FFF2-40B4-BE49-F238E27FC236}">
                <a16:creationId xmlns:a16="http://schemas.microsoft.com/office/drawing/2014/main" id="{53755B26-543F-5A4C-A21A-D271E250682B}"/>
              </a:ext>
            </a:extLst>
          </p:cNvPr>
          <p:cNvSpPr>
            <a:spLocks noGrp="1"/>
          </p:cNvSpPr>
          <p:nvPr>
            <p:ph type="body" idx="13"/>
          </p:nvPr>
        </p:nvSpPr>
        <p:spPr/>
        <p:txBody>
          <a:bodyPr/>
          <a:lstStyle/>
          <a:p>
            <a:r>
              <a:rPr lang="en-US" dirty="0"/>
              <a:t>Update Data Models change to at least a year range</a:t>
            </a:r>
          </a:p>
        </p:txBody>
      </p:sp>
      <p:pic>
        <p:nvPicPr>
          <p:cNvPr id="17" name="Picture 16" descr="A screenshot of a cell phone&#10;&#10;Description automatically generated">
            <a:extLst>
              <a:ext uri="{FF2B5EF4-FFF2-40B4-BE49-F238E27FC236}">
                <a16:creationId xmlns:a16="http://schemas.microsoft.com/office/drawing/2014/main" id="{AAD737D0-33ED-0541-BFD5-7DAC5AC53FB5}"/>
              </a:ext>
            </a:extLst>
          </p:cNvPr>
          <p:cNvPicPr>
            <a:picLocks noChangeAspect="1"/>
          </p:cNvPicPr>
          <p:nvPr/>
        </p:nvPicPr>
        <p:blipFill>
          <a:blip r:embed="rId5"/>
          <a:stretch>
            <a:fillRect/>
          </a:stretch>
        </p:blipFill>
        <p:spPr>
          <a:xfrm>
            <a:off x="1895475" y="4752298"/>
            <a:ext cx="2641600" cy="1689100"/>
          </a:xfrm>
          <a:prstGeom prst="rect">
            <a:avLst/>
          </a:prstGeom>
        </p:spPr>
      </p:pic>
      <p:sp>
        <p:nvSpPr>
          <p:cNvPr id="23" name="Right Arrow 22">
            <a:extLst>
              <a:ext uri="{FF2B5EF4-FFF2-40B4-BE49-F238E27FC236}">
                <a16:creationId xmlns:a16="http://schemas.microsoft.com/office/drawing/2014/main" id="{86E3BE9A-1DB4-7A43-AC98-057292C5FBD4}"/>
              </a:ext>
            </a:extLst>
          </p:cNvPr>
          <p:cNvSpPr/>
          <p:nvPr/>
        </p:nvSpPr>
        <p:spPr>
          <a:xfrm>
            <a:off x="192855" y="3714107"/>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6" name="Right Arrow 25">
            <a:extLst>
              <a:ext uri="{FF2B5EF4-FFF2-40B4-BE49-F238E27FC236}">
                <a16:creationId xmlns:a16="http://schemas.microsoft.com/office/drawing/2014/main" id="{0A5AC574-37BA-5F40-8B21-74FF131106F4}"/>
              </a:ext>
            </a:extLst>
          </p:cNvPr>
          <p:cNvSpPr/>
          <p:nvPr/>
        </p:nvSpPr>
        <p:spPr>
          <a:xfrm>
            <a:off x="1918235" y="5858017"/>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7" name="Right Arrow 26">
            <a:extLst>
              <a:ext uri="{FF2B5EF4-FFF2-40B4-BE49-F238E27FC236}">
                <a16:creationId xmlns:a16="http://schemas.microsoft.com/office/drawing/2014/main" id="{B9BA5384-EE85-2044-A6C6-AF649223C5F4}"/>
              </a:ext>
            </a:extLst>
          </p:cNvPr>
          <p:cNvSpPr/>
          <p:nvPr/>
        </p:nvSpPr>
        <p:spPr>
          <a:xfrm>
            <a:off x="7496068" y="4515992"/>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8" name="Right Arrow 27">
            <a:extLst>
              <a:ext uri="{FF2B5EF4-FFF2-40B4-BE49-F238E27FC236}">
                <a16:creationId xmlns:a16="http://schemas.microsoft.com/office/drawing/2014/main" id="{D3A2342F-3E71-404B-8AE7-A572FE8EF950}"/>
              </a:ext>
            </a:extLst>
          </p:cNvPr>
          <p:cNvSpPr/>
          <p:nvPr/>
        </p:nvSpPr>
        <p:spPr>
          <a:xfrm rot="10800000">
            <a:off x="11367711" y="5478695"/>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07245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871A-EA92-DE4D-BA38-0FE4C85C9326}"/>
              </a:ext>
            </a:extLst>
          </p:cNvPr>
          <p:cNvSpPr>
            <a:spLocks noGrp="1"/>
          </p:cNvSpPr>
          <p:nvPr>
            <p:ph type="title"/>
          </p:nvPr>
        </p:nvSpPr>
        <p:spPr>
          <a:xfrm>
            <a:off x="685800" y="3231147"/>
            <a:ext cx="5067299" cy="738664"/>
          </a:xfrm>
        </p:spPr>
        <p:txBody>
          <a:bodyPr/>
          <a:lstStyle/>
          <a:p>
            <a:r>
              <a:rPr lang="en-US" dirty="0"/>
              <a:t>SNS Alerting</a:t>
            </a:r>
          </a:p>
        </p:txBody>
      </p:sp>
      <p:sp>
        <p:nvSpPr>
          <p:cNvPr id="3" name="Text Placeholder 2">
            <a:extLst>
              <a:ext uri="{FF2B5EF4-FFF2-40B4-BE49-F238E27FC236}">
                <a16:creationId xmlns:a16="http://schemas.microsoft.com/office/drawing/2014/main" id="{F327CBD3-2383-3D40-8750-2EA7D14F15D4}"/>
              </a:ext>
            </a:extLst>
          </p:cNvPr>
          <p:cNvSpPr>
            <a:spLocks noGrp="1"/>
          </p:cNvSpPr>
          <p:nvPr>
            <p:ph type="body" idx="1"/>
          </p:nvPr>
        </p:nvSpPr>
        <p:spPr/>
        <p:txBody>
          <a:bodyPr/>
          <a:lstStyle/>
          <a:p>
            <a:r>
              <a:rPr lang="en-US" dirty="0"/>
              <a:t>Send Splunk alerts to an SNS Topic</a:t>
            </a:r>
          </a:p>
        </p:txBody>
      </p:sp>
      <p:sp>
        <p:nvSpPr>
          <p:cNvPr id="4" name="Text Placeholder 3">
            <a:extLst>
              <a:ext uri="{FF2B5EF4-FFF2-40B4-BE49-F238E27FC236}">
                <a16:creationId xmlns:a16="http://schemas.microsoft.com/office/drawing/2014/main" id="{246D8FA2-F902-D747-949C-F3DB3F56F9B2}"/>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23485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9784-E285-C840-825B-54CFC11C6C48}"/>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3C1F1D73-D64C-C043-AF65-A660C28BE50C}"/>
              </a:ext>
            </a:extLst>
          </p:cNvPr>
          <p:cNvSpPr>
            <a:spLocks noGrp="1"/>
          </p:cNvSpPr>
          <p:nvPr>
            <p:ph idx="1"/>
          </p:nvPr>
        </p:nvSpPr>
        <p:spPr/>
        <p:txBody>
          <a:bodyPr/>
          <a:lstStyle/>
          <a:p>
            <a:r>
              <a:rPr lang="en-US" dirty="0"/>
              <a:t>Make sure the AWS TA is installed on your search head</a:t>
            </a:r>
          </a:p>
          <a:p>
            <a:r>
              <a:rPr lang="en-US" dirty="0"/>
              <a:t>Setup the credentials with a user that has access to write to SNS Topic</a:t>
            </a:r>
          </a:p>
          <a:p>
            <a:r>
              <a:rPr lang="en-US" dirty="0"/>
              <a:t>Get SNS Topic Name and AWS Region it is located</a:t>
            </a:r>
          </a:p>
        </p:txBody>
      </p:sp>
      <p:sp>
        <p:nvSpPr>
          <p:cNvPr id="4" name="Text Placeholder 3">
            <a:extLst>
              <a:ext uri="{FF2B5EF4-FFF2-40B4-BE49-F238E27FC236}">
                <a16:creationId xmlns:a16="http://schemas.microsoft.com/office/drawing/2014/main" id="{07A40B96-B252-1143-AD1E-8758DCE9D0C3}"/>
              </a:ext>
            </a:extLst>
          </p:cNvPr>
          <p:cNvSpPr>
            <a:spLocks noGrp="1"/>
          </p:cNvSpPr>
          <p:nvPr>
            <p:ph type="body" idx="13"/>
          </p:nvPr>
        </p:nvSpPr>
        <p:spPr/>
        <p:txBody>
          <a:bodyPr/>
          <a:lstStyle/>
          <a:p>
            <a:r>
              <a:rPr lang="en-US" dirty="0"/>
              <a:t>You will need these in order for the SNS alert workflow to operate</a:t>
            </a:r>
          </a:p>
        </p:txBody>
      </p:sp>
    </p:spTree>
    <p:extLst>
      <p:ext uri="{BB962C8B-B14F-4D97-AF65-F5344CB8AC3E}">
        <p14:creationId xmlns:p14="http://schemas.microsoft.com/office/powerpoint/2010/main" val="156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8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FA58-08C3-8B42-8BA8-6053922B06DE}"/>
              </a:ext>
            </a:extLst>
          </p:cNvPr>
          <p:cNvSpPr>
            <a:spLocks noGrp="1"/>
          </p:cNvSpPr>
          <p:nvPr>
            <p:ph type="title"/>
          </p:nvPr>
        </p:nvSpPr>
        <p:spPr/>
        <p:txBody>
          <a:bodyPr/>
          <a:lstStyle/>
          <a:p>
            <a:r>
              <a:rPr lang="en-US" dirty="0"/>
              <a:t>Create SNS Alert</a:t>
            </a:r>
          </a:p>
        </p:txBody>
      </p:sp>
      <p:pic>
        <p:nvPicPr>
          <p:cNvPr id="8" name="Content Placeholder 7" descr="A screenshot of a cell phone&#10;&#10;Description automatically generated">
            <a:extLst>
              <a:ext uri="{FF2B5EF4-FFF2-40B4-BE49-F238E27FC236}">
                <a16:creationId xmlns:a16="http://schemas.microsoft.com/office/drawing/2014/main" id="{1CFFA2C7-3DAE-2149-845B-D3E93CF8F0F3}"/>
              </a:ext>
            </a:extLst>
          </p:cNvPr>
          <p:cNvPicPr>
            <a:picLocks noGrp="1" noChangeAspect="1"/>
          </p:cNvPicPr>
          <p:nvPr>
            <p:ph idx="1"/>
          </p:nvPr>
        </p:nvPicPr>
        <p:blipFill>
          <a:blip r:embed="rId2"/>
          <a:stretch>
            <a:fillRect/>
          </a:stretch>
        </p:blipFill>
        <p:spPr>
          <a:xfrm>
            <a:off x="974725" y="3140075"/>
            <a:ext cx="4483100" cy="2260600"/>
          </a:xfrm>
        </p:spPr>
      </p:pic>
      <p:pic>
        <p:nvPicPr>
          <p:cNvPr id="10" name="Content Placeholder 9" descr="A screenshot of a cell phone&#10;&#10;Description automatically generated">
            <a:extLst>
              <a:ext uri="{FF2B5EF4-FFF2-40B4-BE49-F238E27FC236}">
                <a16:creationId xmlns:a16="http://schemas.microsoft.com/office/drawing/2014/main" id="{0261247C-49AA-BD41-8F30-2A58E3C67654}"/>
              </a:ext>
            </a:extLst>
          </p:cNvPr>
          <p:cNvPicPr>
            <a:picLocks noGrp="1" noChangeAspect="1"/>
          </p:cNvPicPr>
          <p:nvPr>
            <p:ph idx="14"/>
          </p:nvPr>
        </p:nvPicPr>
        <p:blipFill>
          <a:blip r:embed="rId3"/>
          <a:stretch>
            <a:fillRect/>
          </a:stretch>
        </p:blipFill>
        <p:spPr>
          <a:xfrm>
            <a:off x="7107861" y="2368550"/>
            <a:ext cx="3735727" cy="3803650"/>
          </a:xfrm>
        </p:spPr>
      </p:pic>
      <p:sp>
        <p:nvSpPr>
          <p:cNvPr id="6" name="Text Placeholder 5">
            <a:extLst>
              <a:ext uri="{FF2B5EF4-FFF2-40B4-BE49-F238E27FC236}">
                <a16:creationId xmlns:a16="http://schemas.microsoft.com/office/drawing/2014/main" id="{472FBAA2-9366-3F4D-ADB9-0E5F7812E841}"/>
              </a:ext>
            </a:extLst>
          </p:cNvPr>
          <p:cNvSpPr>
            <a:spLocks noGrp="1"/>
          </p:cNvSpPr>
          <p:nvPr>
            <p:ph type="body" idx="13"/>
          </p:nvPr>
        </p:nvSpPr>
        <p:spPr/>
        <p:txBody>
          <a:bodyPr/>
          <a:lstStyle/>
          <a:p>
            <a:r>
              <a:rPr lang="en-US" dirty="0"/>
              <a:t>Two Steps</a:t>
            </a:r>
          </a:p>
        </p:txBody>
      </p:sp>
      <p:sp>
        <p:nvSpPr>
          <p:cNvPr id="11" name="TextBox 10">
            <a:extLst>
              <a:ext uri="{FF2B5EF4-FFF2-40B4-BE49-F238E27FC236}">
                <a16:creationId xmlns:a16="http://schemas.microsoft.com/office/drawing/2014/main" id="{B8B440E0-163B-8347-89A7-9EAC49460856}"/>
              </a:ext>
            </a:extLst>
          </p:cNvPr>
          <p:cNvSpPr txBox="1"/>
          <p:nvPr/>
        </p:nvSpPr>
        <p:spPr>
          <a:xfrm>
            <a:off x="974725" y="2079902"/>
            <a:ext cx="4483100" cy="215444"/>
          </a:xfrm>
          <a:prstGeom prst="rect">
            <a:avLst/>
          </a:prstGeom>
          <a:noFill/>
        </p:spPr>
        <p:txBody>
          <a:bodyPr wrap="square" lIns="0" tIns="0" rIns="0" bIns="0" rtlCol="0">
            <a:spAutoFit/>
          </a:bodyPr>
          <a:lstStyle/>
          <a:p>
            <a:pPr algn="ctr">
              <a:spcAft>
                <a:spcPts val="600"/>
              </a:spcAft>
            </a:pPr>
            <a:r>
              <a:rPr lang="en-US" sz="1400" kern="100" spc="-30" dirty="0"/>
              <a:t>Add Splunk Account from AWS</a:t>
            </a:r>
          </a:p>
        </p:txBody>
      </p:sp>
      <p:sp>
        <p:nvSpPr>
          <p:cNvPr id="12" name="TextBox 11">
            <a:extLst>
              <a:ext uri="{FF2B5EF4-FFF2-40B4-BE49-F238E27FC236}">
                <a16:creationId xmlns:a16="http://schemas.microsoft.com/office/drawing/2014/main" id="{CED208AF-EA9D-8F46-B6F3-587D3343352B}"/>
              </a:ext>
            </a:extLst>
          </p:cNvPr>
          <p:cNvSpPr txBox="1"/>
          <p:nvPr/>
        </p:nvSpPr>
        <p:spPr>
          <a:xfrm>
            <a:off x="6360488" y="2079902"/>
            <a:ext cx="4483100" cy="215444"/>
          </a:xfrm>
          <a:prstGeom prst="rect">
            <a:avLst/>
          </a:prstGeom>
          <a:noFill/>
        </p:spPr>
        <p:txBody>
          <a:bodyPr wrap="square" lIns="0" tIns="0" rIns="0" bIns="0" rtlCol="0">
            <a:spAutoFit/>
          </a:bodyPr>
          <a:lstStyle/>
          <a:p>
            <a:pPr algn="ctr">
              <a:spcAft>
                <a:spcPts val="600"/>
              </a:spcAft>
            </a:pPr>
            <a:r>
              <a:rPr lang="en-US" sz="1400" kern="100" spc="-30" dirty="0"/>
              <a:t>Create Alert with SNS Alert enabled</a:t>
            </a:r>
          </a:p>
        </p:txBody>
      </p:sp>
      <p:cxnSp>
        <p:nvCxnSpPr>
          <p:cNvPr id="14" name="Elbow Connector 13">
            <a:extLst>
              <a:ext uri="{FF2B5EF4-FFF2-40B4-BE49-F238E27FC236}">
                <a16:creationId xmlns:a16="http://schemas.microsoft.com/office/drawing/2014/main" id="{05D24DB9-F51F-C74F-AA51-221E3480A60F}"/>
              </a:ext>
            </a:extLst>
          </p:cNvPr>
          <p:cNvCxnSpPr/>
          <p:nvPr/>
        </p:nvCxnSpPr>
        <p:spPr>
          <a:xfrm flipV="1">
            <a:off x="1561763" y="3429000"/>
            <a:ext cx="6716389" cy="1377669"/>
          </a:xfrm>
          <a:prstGeom prst="bentConnector3">
            <a:avLst>
              <a:gd name="adj1" fmla="val 76506"/>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BDAC7F1-D93B-6D48-A0E5-AF56D89097BD}"/>
              </a:ext>
            </a:extLst>
          </p:cNvPr>
          <p:cNvSpPr txBox="1"/>
          <p:nvPr/>
        </p:nvSpPr>
        <p:spPr>
          <a:xfrm>
            <a:off x="7035032" y="3742837"/>
            <a:ext cx="1073187" cy="861774"/>
          </a:xfrm>
          <a:prstGeom prst="rect">
            <a:avLst/>
          </a:prstGeom>
          <a:noFill/>
        </p:spPr>
        <p:txBody>
          <a:bodyPr wrap="square" lIns="0" tIns="0" rIns="0" bIns="0" rtlCol="0">
            <a:spAutoFit/>
          </a:bodyPr>
          <a:lstStyle/>
          <a:p>
            <a:pPr algn="l">
              <a:spcAft>
                <a:spcPts val="600"/>
              </a:spcAft>
            </a:pPr>
            <a:r>
              <a:rPr lang="en-US" sz="1400" kern="100" spc="-30" dirty="0"/>
              <a:t>From AWS, get your topic name and region</a:t>
            </a:r>
          </a:p>
        </p:txBody>
      </p:sp>
    </p:spTree>
    <p:extLst>
      <p:ext uri="{BB962C8B-B14F-4D97-AF65-F5344CB8AC3E}">
        <p14:creationId xmlns:p14="http://schemas.microsoft.com/office/powerpoint/2010/main" val="167489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body"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Tree>
    <p:extLst>
      <p:ext uri="{BB962C8B-B14F-4D97-AF65-F5344CB8AC3E}">
        <p14:creationId xmlns:p14="http://schemas.microsoft.com/office/powerpoint/2010/main" val="38363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OR Kinesis Data Firehose to HEC</a:t>
            </a:r>
          </a:p>
        </p:txBody>
      </p:sp>
      <p:pic>
        <p:nvPicPr>
          <p:cNvPr id="5" name="Picture 4"/>
          <p:cNvPicPr>
            <a:picLocks noChangeAspect="1"/>
          </p:cNvPicPr>
          <p:nvPr/>
        </p:nvPicPr>
        <p:blipFill>
          <a:blip r:embed="rId4"/>
          <a:stretch>
            <a:fillRect/>
          </a:stretch>
        </p:blipFill>
        <p:spPr>
          <a:xfrm>
            <a:off x="4001609" y="4821338"/>
            <a:ext cx="4188779" cy="1609189"/>
          </a:xfrm>
          <a:prstGeom prst="rect">
            <a:avLst/>
          </a:prstGeom>
        </p:spPr>
      </p:pic>
    </p:spTree>
    <p:extLst>
      <p:ext uri="{BB962C8B-B14F-4D97-AF65-F5344CB8AC3E}">
        <p14:creationId xmlns:p14="http://schemas.microsoft.com/office/powerpoint/2010/main" val="13385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BEB5-88AC-AB41-AE00-57BCC0272AAB}"/>
              </a:ext>
            </a:extLst>
          </p:cNvPr>
          <p:cNvSpPr>
            <a:spLocks noGrp="1"/>
          </p:cNvSpPr>
          <p:nvPr>
            <p:ph type="title"/>
          </p:nvPr>
        </p:nvSpPr>
        <p:spPr/>
        <p:txBody>
          <a:bodyPr/>
          <a:lstStyle/>
          <a:p>
            <a:r>
              <a:rPr lang="en-US" dirty="0"/>
              <a:t>Logs from S3 bucket </a:t>
            </a:r>
          </a:p>
        </p:txBody>
      </p:sp>
      <p:sp>
        <p:nvSpPr>
          <p:cNvPr id="3" name="Subtitle 2">
            <a:extLst>
              <a:ext uri="{FF2B5EF4-FFF2-40B4-BE49-F238E27FC236}">
                <a16:creationId xmlns:a16="http://schemas.microsoft.com/office/drawing/2014/main" id="{BC56CAC9-AA61-1E48-BB8C-BED4544D038A}"/>
              </a:ext>
            </a:extLst>
          </p:cNvPr>
          <p:cNvSpPr>
            <a:spLocks noGrp="1"/>
          </p:cNvSpPr>
          <p:nvPr>
            <p:ph type="body" idx="1"/>
          </p:nvPr>
        </p:nvSpPr>
        <p:spPr/>
        <p:txBody>
          <a:bodyPr/>
          <a:lstStyle/>
          <a:p>
            <a:r>
              <a:rPr lang="en-US" dirty="0"/>
              <a:t>Collecting high volume data from S3 buckets using SQS Based S3 (e.g. </a:t>
            </a:r>
            <a:r>
              <a:rPr lang="en-US" dirty="0" err="1"/>
              <a:t>VPCFlow</a:t>
            </a:r>
            <a:r>
              <a:rPr lang="en-US" dirty="0"/>
              <a:t> logs etc.)</a:t>
            </a:r>
          </a:p>
        </p:txBody>
      </p:sp>
      <p:sp>
        <p:nvSpPr>
          <p:cNvPr id="4" name="Text Placeholder 3">
            <a:extLst>
              <a:ext uri="{FF2B5EF4-FFF2-40B4-BE49-F238E27FC236}">
                <a16:creationId xmlns:a16="http://schemas.microsoft.com/office/drawing/2014/main" id="{A01C6420-DEBE-E243-8EA9-95FA6AC350A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1615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CAB8-58B3-9B49-8DFB-75E04D3252CC}"/>
              </a:ext>
            </a:extLst>
          </p:cNvPr>
          <p:cNvSpPr>
            <a:spLocks noGrp="1"/>
          </p:cNvSpPr>
          <p:nvPr>
            <p:ph type="title"/>
          </p:nvPr>
        </p:nvSpPr>
        <p:spPr/>
        <p:txBody>
          <a:bodyPr/>
          <a:lstStyle/>
          <a:p>
            <a:r>
              <a:rPr lang="en-US" dirty="0"/>
              <a:t>Overview of the process / setup</a:t>
            </a:r>
          </a:p>
        </p:txBody>
      </p:sp>
      <p:graphicFrame>
        <p:nvGraphicFramePr>
          <p:cNvPr id="6" name="Content Placeholder 5">
            <a:extLst>
              <a:ext uri="{FF2B5EF4-FFF2-40B4-BE49-F238E27FC236}">
                <a16:creationId xmlns:a16="http://schemas.microsoft.com/office/drawing/2014/main" id="{3E03F76E-57F9-3043-BDD4-63F6D0630E2B}"/>
              </a:ext>
            </a:extLst>
          </p:cNvPr>
          <p:cNvGraphicFramePr>
            <a:graphicFrameLocks noGrp="1"/>
          </p:cNvGraphicFramePr>
          <p:nvPr>
            <p:ph idx="1"/>
            <p:extLst>
              <p:ext uri="{D42A27DB-BD31-4B8C-83A1-F6EECF244321}">
                <p14:modId xmlns:p14="http://schemas.microsoft.com/office/powerpoint/2010/main" val="1622852634"/>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04D9A79-43BF-374D-9D46-011260CCBB24}"/>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52754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Setup the SQS</a:t>
            </a:r>
          </a:p>
        </p:txBody>
      </p:sp>
      <p:pic>
        <p:nvPicPr>
          <p:cNvPr id="7" name="Content Placeholder 6" descr="A screenshot of a cell phone&#10;&#10;Description automatically generated">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tretch>
            <a:fillRect/>
          </a:stretch>
        </p:blipFill>
        <p:spPr>
          <a:xfrm>
            <a:off x="980190" y="2368550"/>
            <a:ext cx="4472170" cy="3803650"/>
          </a:xfrm>
        </p:spPr>
      </p:pic>
      <p:pic>
        <p:nvPicPr>
          <p:cNvPr id="9" name="Content Placeholder 8" descr="A screenshot of a cell phone&#10;&#10;Description automatically generated">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tretch>
            <a:fillRect/>
          </a:stretch>
        </p:blipFill>
        <p:spPr>
          <a:xfrm>
            <a:off x="6737949" y="2368550"/>
            <a:ext cx="4475552"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Setup ‘</a:t>
            </a:r>
            <a:r>
              <a:rPr lang="en-US" dirty="0" err="1"/>
              <a:t>vpcflow</a:t>
            </a:r>
            <a:r>
              <a:rPr lang="en-US" dirty="0"/>
              <a:t>’ SQS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Setup ‘</a:t>
            </a:r>
            <a:r>
              <a:rPr lang="en-US" dirty="0" err="1"/>
              <a:t>vpcflow-dlq</a:t>
            </a:r>
            <a:r>
              <a:rPr lang="en-US" dirty="0"/>
              <a:t>’ SQS</a:t>
            </a:r>
          </a:p>
        </p:txBody>
      </p:sp>
    </p:spTree>
    <p:extLst>
      <p:ext uri="{BB962C8B-B14F-4D97-AF65-F5344CB8AC3E}">
        <p14:creationId xmlns:p14="http://schemas.microsoft.com/office/powerpoint/2010/main" val="47429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Configure the SQS Dead Letter Queue</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779652"/>
            <a:ext cx="4472170" cy="298144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368550"/>
            <a:ext cx="4310803"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Configure ‘</a:t>
            </a:r>
            <a:r>
              <a:rPr lang="en-US" dirty="0" err="1"/>
              <a:t>vpcflow</a:t>
            </a:r>
            <a:r>
              <a:rPr lang="en-US" dirty="0"/>
              <a:t>’ queue</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 </a:t>
            </a:r>
            <a:r>
              <a:rPr lang="en-US" dirty="0" err="1"/>
              <a:t>vpcflow</a:t>
            </a:r>
            <a:r>
              <a:rPr lang="en-US" dirty="0"/>
              <a:t> to use </a:t>
            </a:r>
            <a:r>
              <a:rPr lang="en-US" dirty="0" err="1"/>
              <a:t>vpcflow-dlq</a:t>
            </a:r>
            <a:endParaRPr lang="en-US" dirty="0"/>
          </a:p>
        </p:txBody>
      </p:sp>
    </p:spTree>
    <p:extLst>
      <p:ext uri="{BB962C8B-B14F-4D97-AF65-F5344CB8AC3E}">
        <p14:creationId xmlns:p14="http://schemas.microsoft.com/office/powerpoint/2010/main" val="20213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Create S3 bucket and setup VPC flow logs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779103"/>
            <a:ext cx="4310803" cy="2982544"/>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Create S3 bucket, copy S3 ARN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561949"/>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Create VPC Flow Logs and point to S3 bucket</a:t>
            </a:r>
          </a:p>
        </p:txBody>
      </p:sp>
      <p:cxnSp>
        <p:nvCxnSpPr>
          <p:cNvPr id="4" name="Curved Connector 3">
            <a:extLst>
              <a:ext uri="{FF2B5EF4-FFF2-40B4-BE49-F238E27FC236}">
                <a16:creationId xmlns:a16="http://schemas.microsoft.com/office/drawing/2014/main" id="{AF40624C-49CF-D747-B160-7ABD8AD0D1BB}"/>
              </a:ext>
            </a:extLst>
          </p:cNvPr>
          <p:cNvCxnSpPr/>
          <p:nvPr/>
        </p:nvCxnSpPr>
        <p:spPr>
          <a:xfrm>
            <a:off x="4916557" y="3429000"/>
            <a:ext cx="2292626" cy="798443"/>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E82E8E-9979-A14C-8FA4-5C4813D7EF8C}"/>
              </a:ext>
            </a:extLst>
          </p:cNvPr>
          <p:cNvSpPr txBox="1"/>
          <p:nvPr/>
        </p:nvSpPr>
        <p:spPr>
          <a:xfrm>
            <a:off x="980190" y="2398643"/>
            <a:ext cx="4472170" cy="338554"/>
          </a:xfrm>
          <a:prstGeom prst="rect">
            <a:avLst/>
          </a:prstGeom>
          <a:noFill/>
        </p:spPr>
        <p:txBody>
          <a:bodyPr wrap="square" lIns="0" tIns="0" rIns="0" bIns="0" rtlCol="0">
            <a:spAutoFit/>
          </a:bodyPr>
          <a:lstStyle/>
          <a:p>
            <a:pPr algn="ctr">
              <a:spcAft>
                <a:spcPts val="600"/>
              </a:spcAft>
            </a:pPr>
            <a:r>
              <a:rPr lang="en-US" sz="2200" b="1" kern="100" spc="-30" dirty="0"/>
              <a:t>S3 View</a:t>
            </a:r>
          </a:p>
        </p:txBody>
      </p:sp>
      <p:sp>
        <p:nvSpPr>
          <p:cNvPr id="11" name="TextBox 10">
            <a:extLst>
              <a:ext uri="{FF2B5EF4-FFF2-40B4-BE49-F238E27FC236}">
                <a16:creationId xmlns:a16="http://schemas.microsoft.com/office/drawing/2014/main" id="{3E4AB13D-D066-EE48-93B5-5D663A7EAE04}"/>
              </a:ext>
            </a:extLst>
          </p:cNvPr>
          <p:cNvSpPr txBox="1"/>
          <p:nvPr/>
        </p:nvSpPr>
        <p:spPr>
          <a:xfrm>
            <a:off x="6658956" y="2414044"/>
            <a:ext cx="4472170" cy="184666"/>
          </a:xfrm>
          <a:prstGeom prst="rect">
            <a:avLst/>
          </a:prstGeom>
          <a:noFill/>
        </p:spPr>
        <p:txBody>
          <a:bodyPr wrap="square" lIns="0" tIns="0" rIns="0" bIns="0" rtlCol="0">
            <a:spAutoFit/>
          </a:bodyPr>
          <a:lstStyle/>
          <a:p>
            <a:pPr algn="ctr">
              <a:spcAft>
                <a:spcPts val="600"/>
              </a:spcAft>
            </a:pPr>
            <a:r>
              <a:rPr lang="en-US" sz="1200" b="1" kern="100" spc="-30" dirty="0"/>
              <a:t>VPC - &gt; Default VPC -&gt; Flow Logs Tab -&gt; Create Flow logs</a:t>
            </a:r>
          </a:p>
        </p:txBody>
      </p:sp>
    </p:spTree>
    <p:extLst>
      <p:ext uri="{BB962C8B-B14F-4D97-AF65-F5344CB8AC3E}">
        <p14:creationId xmlns:p14="http://schemas.microsoft.com/office/powerpoint/2010/main" val="25429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(1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rotWithShape="1">
          <a:blip r:embed="rId2"/>
          <a:srcRect l="516" t="1329"/>
          <a:stretch/>
        </p:blipFill>
        <p:spPr>
          <a:xfrm>
            <a:off x="236169" y="2349583"/>
            <a:ext cx="6501779" cy="3494625"/>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611267" y="2496392"/>
            <a:ext cx="272553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Select ‘</a:t>
            </a:r>
            <a:r>
              <a:rPr lang="en-US" dirty="0" err="1"/>
              <a:t>vpcflow</a:t>
            </a:r>
            <a:r>
              <a:rPr lang="en-US" dirty="0"/>
              <a:t>’ SQS and click permissions tab</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Add the permissions</a:t>
            </a:r>
          </a:p>
        </p:txBody>
      </p:sp>
      <p:sp>
        <p:nvSpPr>
          <p:cNvPr id="12" name="TextBox 11">
            <a:extLst>
              <a:ext uri="{FF2B5EF4-FFF2-40B4-BE49-F238E27FC236}">
                <a16:creationId xmlns:a16="http://schemas.microsoft.com/office/drawing/2014/main" id="{52663B1D-0FB9-C74F-8E5C-1D1DA6C2BF74}"/>
              </a:ext>
            </a:extLst>
          </p:cNvPr>
          <p:cNvSpPr txBox="1"/>
          <p:nvPr/>
        </p:nvSpPr>
        <p:spPr>
          <a:xfrm>
            <a:off x="9435548" y="4306957"/>
            <a:ext cx="1608454" cy="507831"/>
          </a:xfrm>
          <a:prstGeom prst="rect">
            <a:avLst/>
          </a:prstGeom>
          <a:noFill/>
        </p:spPr>
        <p:txBody>
          <a:bodyPr wrap="none" lIns="0" tIns="0" rIns="0" bIns="0" rtlCol="0">
            <a:spAutoFit/>
          </a:bodyPr>
          <a:lstStyle/>
          <a:p>
            <a:pPr marL="285750" indent="-285750" algn="l">
              <a:spcAft>
                <a:spcPts val="600"/>
              </a:spcAft>
              <a:buFont typeface="Arial" panose="020B0604020202020204" pitchFamily="34" charset="0"/>
              <a:buChar char="•"/>
            </a:pPr>
            <a:r>
              <a:rPr lang="en-US" sz="1400" kern="100" spc="-30" dirty="0" err="1"/>
              <a:t>RecieveMessage</a:t>
            </a:r>
            <a:endParaRPr lang="en-US" sz="1400" kern="100" spc="-30" dirty="0"/>
          </a:p>
          <a:p>
            <a:pPr marL="285750" indent="-285750" algn="l">
              <a:spcAft>
                <a:spcPts val="600"/>
              </a:spcAft>
              <a:buFont typeface="Arial" panose="020B0604020202020204" pitchFamily="34" charset="0"/>
              <a:buChar char="•"/>
            </a:pPr>
            <a:r>
              <a:rPr lang="en-US" sz="1400" kern="100" spc="-30" dirty="0" err="1"/>
              <a:t>SendMessage</a:t>
            </a:r>
            <a:endParaRPr lang="en-US" sz="1400" kern="100" spc="-30" dirty="0"/>
          </a:p>
        </p:txBody>
      </p:sp>
      <p:sp>
        <p:nvSpPr>
          <p:cNvPr id="13" name="Left Arrow 12">
            <a:extLst>
              <a:ext uri="{FF2B5EF4-FFF2-40B4-BE49-F238E27FC236}">
                <a16:creationId xmlns:a16="http://schemas.microsoft.com/office/drawing/2014/main" id="{1AE4649D-EE49-664A-B0C3-FBEFB1DCA585}"/>
              </a:ext>
            </a:extLst>
          </p:cNvPr>
          <p:cNvSpPr/>
          <p:nvPr/>
        </p:nvSpPr>
        <p:spPr>
          <a:xfrm rot="19215930">
            <a:off x="711569" y="4560872"/>
            <a:ext cx="1182242" cy="507831"/>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60843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(2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1430624" y="3146926"/>
            <a:ext cx="3998330" cy="1999165"/>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Conditions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Permission Policy (sample)</a:t>
            </a:r>
          </a:p>
        </p:txBody>
      </p:sp>
      <p:sp>
        <p:nvSpPr>
          <p:cNvPr id="8" name="Content Placeholder 7">
            <a:extLst>
              <a:ext uri="{FF2B5EF4-FFF2-40B4-BE49-F238E27FC236}">
                <a16:creationId xmlns:a16="http://schemas.microsoft.com/office/drawing/2014/main" id="{3986ECE8-DCB6-644E-9082-271DBB1DB652}"/>
              </a:ext>
            </a:extLst>
          </p:cNvPr>
          <p:cNvSpPr>
            <a:spLocks noGrp="1"/>
          </p:cNvSpPr>
          <p:nvPr>
            <p:ph idx="14"/>
          </p:nvPr>
        </p:nvSpPr>
        <p:spPr/>
        <p:txBody>
          <a:bodyPr/>
          <a:lstStyle/>
          <a:p>
            <a:pPr>
              <a:spcBef>
                <a:spcPts val="200"/>
              </a:spcBef>
              <a:spcAft>
                <a:spcPts val="0"/>
              </a:spcAft>
            </a:pPr>
            <a:r>
              <a:rPr lang="en-US" sz="900" dirty="0"/>
              <a:t>{</a:t>
            </a:r>
          </a:p>
          <a:p>
            <a:pPr>
              <a:spcBef>
                <a:spcPts val="200"/>
              </a:spcBef>
              <a:spcAft>
                <a:spcPts val="0"/>
              </a:spcAft>
            </a:pPr>
            <a:r>
              <a:rPr lang="en-US" sz="900" dirty="0"/>
              <a:t>  "Version": "2012-10-17",</a:t>
            </a:r>
          </a:p>
          <a:p>
            <a:pPr>
              <a:spcBef>
                <a:spcPts val="200"/>
              </a:spcBef>
              <a:spcAft>
                <a:spcPts val="0"/>
              </a:spcAft>
            </a:pPr>
            <a:r>
              <a:rPr lang="en-US" sz="900" dirty="0"/>
              <a:t>  "Id": "arn:aws:sqs:us-east-2:</a:t>
            </a:r>
            <a:r>
              <a:rPr lang="en-US" sz="900" b="1" dirty="0"/>
              <a:t>AWS_ACCOUNT_ID</a:t>
            </a:r>
            <a:r>
              <a:rPr lang="en-US" sz="900" dirty="0"/>
              <a:t>:vpcflow/</a:t>
            </a:r>
            <a:r>
              <a:rPr lang="en-US" sz="900" dirty="0" err="1"/>
              <a:t>SQSDefaultPolicy</a:t>
            </a:r>
            <a:r>
              <a:rPr lang="en-US" sz="900" dirty="0"/>
              <a:t>",</a:t>
            </a:r>
          </a:p>
          <a:p>
            <a:pPr>
              <a:spcBef>
                <a:spcPts val="200"/>
              </a:spcBef>
              <a:spcAft>
                <a:spcPts val="0"/>
              </a:spcAft>
            </a:pPr>
            <a:r>
              <a:rPr lang="en-US" sz="900" dirty="0"/>
              <a:t>  "Statement": [</a:t>
            </a:r>
          </a:p>
          <a:p>
            <a:pPr>
              <a:spcBef>
                <a:spcPts val="200"/>
              </a:spcBef>
              <a:spcAft>
                <a:spcPts val="0"/>
              </a:spcAft>
            </a:pPr>
            <a:r>
              <a:rPr lang="en-US" sz="900" dirty="0"/>
              <a:t>    {</a:t>
            </a:r>
          </a:p>
          <a:p>
            <a:pPr>
              <a:spcBef>
                <a:spcPts val="200"/>
              </a:spcBef>
              <a:spcAft>
                <a:spcPts val="0"/>
              </a:spcAft>
            </a:pPr>
            <a:r>
              <a:rPr lang="en-US" sz="900" dirty="0"/>
              <a:t>      "Sid": "Sid1581529579877",</a:t>
            </a:r>
          </a:p>
          <a:p>
            <a:pPr>
              <a:spcBef>
                <a:spcPts val="200"/>
              </a:spcBef>
              <a:spcAft>
                <a:spcPts val="0"/>
              </a:spcAft>
            </a:pPr>
            <a:r>
              <a:rPr lang="en-US" sz="900" dirty="0"/>
              <a:t>      "Effect": "Allow",</a:t>
            </a:r>
          </a:p>
          <a:p>
            <a:pPr>
              <a:spcBef>
                <a:spcPts val="200"/>
              </a:spcBef>
              <a:spcAft>
                <a:spcPts val="0"/>
              </a:spcAft>
            </a:pPr>
            <a:r>
              <a:rPr lang="en-US" sz="900" dirty="0"/>
              <a:t>      "Principal": "*",</a:t>
            </a:r>
          </a:p>
          <a:p>
            <a:pPr>
              <a:spcBef>
                <a:spcPts val="200"/>
              </a:spcBef>
              <a:spcAft>
                <a:spcPts val="0"/>
              </a:spcAft>
            </a:pPr>
            <a:r>
              <a:rPr lang="en-US" sz="900" dirty="0"/>
              <a:t>      "Action": [</a:t>
            </a:r>
          </a:p>
          <a:p>
            <a:pPr>
              <a:spcBef>
                <a:spcPts val="200"/>
              </a:spcBef>
              <a:spcAft>
                <a:spcPts val="0"/>
              </a:spcAft>
            </a:pPr>
            <a:r>
              <a:rPr lang="en-US" sz="900" dirty="0"/>
              <a:t>        "</a:t>
            </a:r>
            <a:r>
              <a:rPr lang="en-US" sz="900" dirty="0" err="1"/>
              <a:t>SQS:SendMessage</a:t>
            </a:r>
            <a:r>
              <a:rPr lang="en-US" sz="900" dirty="0"/>
              <a:t>",</a:t>
            </a:r>
          </a:p>
          <a:p>
            <a:pPr>
              <a:spcBef>
                <a:spcPts val="200"/>
              </a:spcBef>
              <a:spcAft>
                <a:spcPts val="0"/>
              </a:spcAft>
            </a:pPr>
            <a:r>
              <a:rPr lang="en-US" sz="900" dirty="0"/>
              <a:t>        "</a:t>
            </a:r>
            <a:r>
              <a:rPr lang="en-US" sz="900" dirty="0" err="1"/>
              <a:t>SQS:ReceiveMessage</a:t>
            </a:r>
            <a:r>
              <a:rPr lang="en-US" sz="900" dirty="0"/>
              <a:t>"</a:t>
            </a:r>
          </a:p>
          <a:p>
            <a:pPr>
              <a:spcBef>
                <a:spcPts val="200"/>
              </a:spcBef>
              <a:spcAft>
                <a:spcPts val="0"/>
              </a:spcAft>
            </a:pPr>
            <a:r>
              <a:rPr lang="en-US" sz="900" dirty="0"/>
              <a:t>      ],</a:t>
            </a:r>
          </a:p>
          <a:p>
            <a:pPr>
              <a:spcBef>
                <a:spcPts val="200"/>
              </a:spcBef>
              <a:spcAft>
                <a:spcPts val="0"/>
              </a:spcAft>
            </a:pPr>
            <a:r>
              <a:rPr lang="en-US" sz="900" dirty="0"/>
              <a:t>      "Resource": "arn:aws:sqs:us-east-2:</a:t>
            </a:r>
            <a:r>
              <a:rPr lang="en-US" sz="900" b="1" dirty="0"/>
              <a:t>AWS_ACCOUNT_ID</a:t>
            </a:r>
            <a:r>
              <a:rPr lang="en-US" sz="900" dirty="0"/>
              <a:t>:vpcflow",</a:t>
            </a:r>
          </a:p>
          <a:p>
            <a:pPr>
              <a:spcBef>
                <a:spcPts val="200"/>
              </a:spcBef>
              <a:spcAft>
                <a:spcPts val="0"/>
              </a:spcAft>
            </a:pPr>
            <a:r>
              <a:rPr lang="en-US" sz="900" dirty="0"/>
              <a:t>      "Condition": {</a:t>
            </a:r>
          </a:p>
          <a:p>
            <a:pPr>
              <a:spcBef>
                <a:spcPts val="200"/>
              </a:spcBef>
              <a:spcAft>
                <a:spcPts val="0"/>
              </a:spcAft>
            </a:pPr>
            <a:r>
              <a:rPr lang="en-US" sz="900" dirty="0"/>
              <a:t>        "</a:t>
            </a:r>
            <a:r>
              <a:rPr lang="en-US" sz="900" dirty="0" err="1"/>
              <a:t>ArnLike</a:t>
            </a:r>
            <a:r>
              <a:rPr lang="en-US" sz="900" dirty="0"/>
              <a:t>": {</a:t>
            </a:r>
          </a:p>
          <a:p>
            <a:pPr>
              <a:spcBef>
                <a:spcPts val="200"/>
              </a:spcBef>
              <a:spcAft>
                <a:spcPts val="0"/>
              </a:spcAft>
            </a:pPr>
            <a:r>
              <a:rPr lang="en-US" sz="900" dirty="0"/>
              <a:t>          "</a:t>
            </a:r>
            <a:r>
              <a:rPr lang="en-US" sz="900" dirty="0" err="1"/>
              <a:t>aws:SourceArn</a:t>
            </a:r>
            <a:r>
              <a:rPr lang="en-US" sz="900" dirty="0"/>
              <a:t>": "arn:aws:s3:::</a:t>
            </a:r>
            <a:r>
              <a:rPr lang="en-US" sz="900" b="1" dirty="0"/>
              <a:t>S3_BUCKET</a:t>
            </a:r>
            <a:r>
              <a:rPr lang="en-US" sz="900" dirty="0"/>
              <a:t>"</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a:t>
            </a:r>
          </a:p>
        </p:txBody>
      </p:sp>
    </p:spTree>
    <p:extLst>
      <p:ext uri="{BB962C8B-B14F-4D97-AF65-F5344CB8AC3E}">
        <p14:creationId xmlns:p14="http://schemas.microsoft.com/office/powerpoint/2010/main" val="39658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t>Credentials</a:t>
            </a:r>
          </a:p>
        </p:txBody>
      </p:sp>
      <p:sp>
        <p:nvSpPr>
          <p:cNvPr id="3" name="Subtitle 2"/>
          <p:cNvSpPr>
            <a:spLocks noGrp="1"/>
          </p:cNvSpPr>
          <p:nvPr>
            <p:ph type="body" idx="1"/>
          </p:nvPr>
        </p:nvSpPr>
        <p:spPr/>
        <p:txBody>
          <a:bodyPr/>
          <a:lstStyle/>
          <a:p>
            <a:r>
              <a:rPr lang="en-US" dirty="0"/>
              <a:t>Using Access Key Credentials</a:t>
            </a:r>
          </a:p>
        </p:txBody>
      </p:sp>
      <p:sp>
        <p:nvSpPr>
          <p:cNvPr id="4" name="Text Placeholder 3">
            <a:extLst>
              <a:ext uri="{FF2B5EF4-FFF2-40B4-BE49-F238E27FC236}">
                <a16:creationId xmlns:a16="http://schemas.microsoft.com/office/drawing/2014/main" id="{80F23F38-E283-F741-93BE-5F46C42D13A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231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(3 of 3)</a:t>
            </a:r>
          </a:p>
        </p:txBody>
      </p:sp>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Permission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Click, Yes Add Conditions</a:t>
            </a:r>
          </a:p>
        </p:txBody>
      </p:sp>
      <p:pic>
        <p:nvPicPr>
          <p:cNvPr id="9" name="Content Placeholder 8" descr="A screenshot of a cell phone&#10;&#10;Description automatically generated">
            <a:extLst>
              <a:ext uri="{FF2B5EF4-FFF2-40B4-BE49-F238E27FC236}">
                <a16:creationId xmlns:a16="http://schemas.microsoft.com/office/drawing/2014/main" id="{A13E3A7E-80E6-7A40-82D5-64A39F9E7201}"/>
              </a:ext>
            </a:extLst>
          </p:cNvPr>
          <p:cNvPicPr>
            <a:picLocks noGrp="1" noChangeAspect="1"/>
          </p:cNvPicPr>
          <p:nvPr>
            <p:ph idx="14"/>
          </p:nvPr>
        </p:nvPicPr>
        <p:blipFill>
          <a:blip r:embed="rId2"/>
          <a:stretch>
            <a:fillRect/>
          </a:stretch>
        </p:blipFill>
        <p:spPr>
          <a:xfrm>
            <a:off x="7356475" y="3927475"/>
            <a:ext cx="3238500" cy="685800"/>
          </a:xfrm>
        </p:spPr>
      </p:pic>
      <p:pic>
        <p:nvPicPr>
          <p:cNvPr id="12" name="Content Placeholder 11" descr="A screenshot of a cell phone&#10;&#10;Description automatically generated">
            <a:extLst>
              <a:ext uri="{FF2B5EF4-FFF2-40B4-BE49-F238E27FC236}">
                <a16:creationId xmlns:a16="http://schemas.microsoft.com/office/drawing/2014/main" id="{0AE98823-C652-9E4E-A1DF-40DDC34524A7}"/>
              </a:ext>
            </a:extLst>
          </p:cNvPr>
          <p:cNvPicPr>
            <a:picLocks noGrp="1" noChangeAspect="1"/>
          </p:cNvPicPr>
          <p:nvPr>
            <p:ph idx="1"/>
          </p:nvPr>
        </p:nvPicPr>
        <p:blipFill>
          <a:blip r:embed="rId3"/>
          <a:stretch>
            <a:fillRect/>
          </a:stretch>
        </p:blipFill>
        <p:spPr>
          <a:xfrm>
            <a:off x="2080591" y="1872819"/>
            <a:ext cx="2036548" cy="4299381"/>
          </a:xfrm>
        </p:spPr>
      </p:pic>
    </p:spTree>
    <p:extLst>
      <p:ext uri="{BB962C8B-B14F-4D97-AF65-F5344CB8AC3E}">
        <p14:creationId xmlns:p14="http://schemas.microsoft.com/office/powerpoint/2010/main" val="5384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Enable S3 Events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885977"/>
            <a:ext cx="431080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Click on S3 bucket, click on Properties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Enable Events</a:t>
            </a:r>
          </a:p>
        </p:txBody>
      </p:sp>
      <p:cxnSp>
        <p:nvCxnSpPr>
          <p:cNvPr id="4" name="Curved Connector 3">
            <a:extLst>
              <a:ext uri="{FF2B5EF4-FFF2-40B4-BE49-F238E27FC236}">
                <a16:creationId xmlns:a16="http://schemas.microsoft.com/office/drawing/2014/main" id="{67302949-3FA1-B044-9866-1918DEE40787}"/>
              </a:ext>
            </a:extLst>
          </p:cNvPr>
          <p:cNvCxnSpPr/>
          <p:nvPr/>
        </p:nvCxnSpPr>
        <p:spPr>
          <a:xfrm>
            <a:off x="5115339" y="4002157"/>
            <a:ext cx="1704984" cy="1086678"/>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9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Add SQS Notifications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3133541"/>
            <a:ext cx="4472170" cy="227366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513982" y="1895044"/>
            <a:ext cx="2716695" cy="4414631"/>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Add notification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Enter variables</a:t>
            </a:r>
          </a:p>
        </p:txBody>
      </p:sp>
      <p:sp>
        <p:nvSpPr>
          <p:cNvPr id="11" name="Right Arrow 10">
            <a:extLst>
              <a:ext uri="{FF2B5EF4-FFF2-40B4-BE49-F238E27FC236}">
                <a16:creationId xmlns:a16="http://schemas.microsoft.com/office/drawing/2014/main" id="{E8223585-583C-A54F-9783-6E0213FB6AA8}"/>
              </a:ext>
            </a:extLst>
          </p:cNvPr>
          <p:cNvSpPr/>
          <p:nvPr/>
        </p:nvSpPr>
        <p:spPr>
          <a:xfrm>
            <a:off x="6096000" y="3266661"/>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Check PUT </a:t>
            </a:r>
          </a:p>
        </p:txBody>
      </p:sp>
      <p:sp>
        <p:nvSpPr>
          <p:cNvPr id="12" name="Right Arrow 11">
            <a:extLst>
              <a:ext uri="{FF2B5EF4-FFF2-40B4-BE49-F238E27FC236}">
                <a16:creationId xmlns:a16="http://schemas.microsoft.com/office/drawing/2014/main" id="{A965068D-1833-974E-850B-A0B508EEF3F3}"/>
              </a:ext>
            </a:extLst>
          </p:cNvPr>
          <p:cNvSpPr/>
          <p:nvPr/>
        </p:nvSpPr>
        <p:spPr>
          <a:xfrm>
            <a:off x="6028958" y="5089154"/>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SQS Queue</a:t>
            </a:r>
          </a:p>
        </p:txBody>
      </p:sp>
      <p:sp>
        <p:nvSpPr>
          <p:cNvPr id="6" name="Left Arrow 5">
            <a:extLst>
              <a:ext uri="{FF2B5EF4-FFF2-40B4-BE49-F238E27FC236}">
                <a16:creationId xmlns:a16="http://schemas.microsoft.com/office/drawing/2014/main" id="{D3AA8FB5-076C-1947-A94D-3E29C237151D}"/>
              </a:ext>
            </a:extLst>
          </p:cNvPr>
          <p:cNvSpPr/>
          <p:nvPr/>
        </p:nvSpPr>
        <p:spPr>
          <a:xfrm>
            <a:off x="10243929" y="2902226"/>
            <a:ext cx="1404730" cy="636105"/>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Name the event</a:t>
            </a:r>
          </a:p>
        </p:txBody>
      </p:sp>
      <p:sp>
        <p:nvSpPr>
          <p:cNvPr id="13" name="Left Arrow 12">
            <a:extLst>
              <a:ext uri="{FF2B5EF4-FFF2-40B4-BE49-F238E27FC236}">
                <a16:creationId xmlns:a16="http://schemas.microsoft.com/office/drawing/2014/main" id="{2FF324B3-D1AD-A742-8FBB-FF2DB6DF558D}"/>
              </a:ext>
            </a:extLst>
          </p:cNvPr>
          <p:cNvSpPr/>
          <p:nvPr/>
        </p:nvSpPr>
        <p:spPr>
          <a:xfrm>
            <a:off x="10230677" y="5265189"/>
            <a:ext cx="1404730" cy="791376"/>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the </a:t>
            </a:r>
            <a:r>
              <a:rPr lang="en-US" sz="1200" kern="100" spc="-30" dirty="0" err="1">
                <a:solidFill>
                  <a:schemeClr val="bg1"/>
                </a:solidFill>
                <a:latin typeface="+mj-lt"/>
              </a:rPr>
              <a:t>vpcflow</a:t>
            </a:r>
            <a:r>
              <a:rPr lang="en-US" sz="1200" kern="100" spc="-30" dirty="0">
                <a:solidFill>
                  <a:schemeClr val="bg1"/>
                </a:solidFill>
                <a:latin typeface="+mj-lt"/>
              </a:rPr>
              <a:t> SQS</a:t>
            </a:r>
          </a:p>
        </p:txBody>
      </p:sp>
    </p:spTree>
    <p:extLst>
      <p:ext uri="{BB962C8B-B14F-4D97-AF65-F5344CB8AC3E}">
        <p14:creationId xmlns:p14="http://schemas.microsoft.com/office/powerpoint/2010/main" val="165356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5:</a:t>
            </a:r>
          </a:p>
        </p:txBody>
      </p:sp>
      <p:sp>
        <p:nvSpPr>
          <p:cNvPr id="3" name="Text Placeholder 2">
            <a:extLst>
              <a:ext uri="{FF2B5EF4-FFF2-40B4-BE49-F238E27FC236}">
                <a16:creationId xmlns:a16="http://schemas.microsoft.com/office/drawing/2014/main" id="{90925359-7C88-9A40-A5A6-521509439691}"/>
              </a:ext>
            </a:extLst>
          </p:cNvPr>
          <p:cNvSpPr>
            <a:spLocks noGrp="1"/>
          </p:cNvSpPr>
          <p:nvPr>
            <p:ph type="body" idx="1"/>
          </p:nvPr>
        </p:nvSpPr>
        <p:spPr>
          <a:xfrm>
            <a:off x="685800" y="3996797"/>
            <a:ext cx="5067299" cy="613117"/>
          </a:xfrm>
        </p:spPr>
        <p:txBody>
          <a:bodyPr/>
          <a:lstStyle/>
          <a:p>
            <a:r>
              <a:rPr lang="en-US" dirty="0"/>
              <a:t>Troubleshooting the Splunk App / Add-on for AWS</a:t>
            </a:r>
          </a:p>
        </p:txBody>
      </p:sp>
      <p:sp>
        <p:nvSpPr>
          <p:cNvPr id="4" name="Text Placeholder 3">
            <a:extLst>
              <a:ext uri="{FF2B5EF4-FFF2-40B4-BE49-F238E27FC236}">
                <a16:creationId xmlns:a16="http://schemas.microsoft.com/office/drawing/2014/main" id="{53842FAF-FBD0-754B-9F52-AEC88C32C61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556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613" y="1436709"/>
            <a:ext cx="5349875" cy="4410032"/>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850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2119680"/>
            <a:ext cx="12192000" cy="2110945"/>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609344" y="2694432"/>
            <a:ext cx="950976" cy="2473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60320" y="2818125"/>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cxnSp>
        <p:nvCxnSpPr>
          <p:cNvPr id="28" name="Straight Arrow Connector 27"/>
          <p:cNvCxnSpPr/>
          <p:nvPr/>
        </p:nvCxnSpPr>
        <p:spPr>
          <a:xfrm flipV="1">
            <a:off x="10566400" y="4230624"/>
            <a:ext cx="552704" cy="4749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73920" y="4658073"/>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spTree>
    <p:extLst>
      <p:ext uri="{BB962C8B-B14F-4D97-AF65-F5344CB8AC3E}">
        <p14:creationId xmlns:p14="http://schemas.microsoft.com/office/powerpoint/2010/main" val="4248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2457449" y="1924303"/>
            <a:ext cx="8178811" cy="2736597"/>
          </a:xfrm>
          <a:prstGeom prst="rect">
            <a:avLst/>
          </a:prstGeom>
        </p:spPr>
      </p:pic>
    </p:spTree>
    <p:extLst>
      <p:ext uri="{BB962C8B-B14F-4D97-AF65-F5344CB8AC3E}">
        <p14:creationId xmlns:p14="http://schemas.microsoft.com/office/powerpoint/2010/main" val="2289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4105" y="1445424"/>
            <a:ext cx="11281833" cy="2639969"/>
          </a:xfrm>
        </p:spPr>
      </p:pic>
      <p:sp>
        <p:nvSpPr>
          <p:cNvPr id="3" name="Title 2"/>
          <p:cNvSpPr>
            <a:spLocks noGrp="1"/>
          </p:cNvSpPr>
          <p:nvPr>
            <p:ph type="title"/>
          </p:nvPr>
        </p:nvSpPr>
        <p:spPr/>
        <p:txBody>
          <a:bodyPr/>
          <a:lstStyle/>
          <a:p>
            <a:r>
              <a:rPr lang="en-US" dirty="0"/>
              <a:t>Sub-Account Data Collection</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132620" y="4189105"/>
            <a:ext cx="7924800" cy="1910080"/>
          </a:xfrm>
          <a:prstGeom prst="rect">
            <a:avLst/>
          </a:prstGeom>
        </p:spPr>
      </p:pic>
      <p:sp>
        <p:nvSpPr>
          <p:cNvPr id="7" name="Curved Left Arrow 6"/>
          <p:cNvSpPr/>
          <p:nvPr/>
        </p:nvSpPr>
        <p:spPr>
          <a:xfrm>
            <a:off x="10896341" y="3171987"/>
            <a:ext cx="1295659" cy="2603715"/>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3887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2917" y="1379538"/>
            <a:ext cx="4955267" cy="4524375"/>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9080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378</TotalTime>
  <Words>3215</Words>
  <Application>Microsoft Macintosh PowerPoint</Application>
  <PresentationFormat>Widescreen</PresentationFormat>
  <Paragraphs>391</Paragraphs>
  <Slides>43</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43</vt:i4>
      </vt:variant>
    </vt:vector>
  </HeadingPairs>
  <TitlesOfParts>
    <vt:vector size="50" baseType="lpstr">
      <vt:lpstr>.LucidaGrandeUI</vt:lpstr>
      <vt:lpstr>Arial</vt:lpstr>
      <vt:lpstr>Calibri</vt:lpstr>
      <vt:lpstr>Gotham Book</vt:lpstr>
      <vt:lpstr>Wingdings 3</vt:lpstr>
      <vt:lpstr>Splunk2017</vt:lpstr>
      <vt:lpstr>newpinkSplunk</vt:lpstr>
      <vt:lpstr>Cooking with AWS and Splunk</vt:lpstr>
      <vt:lpstr>Setup AWS Account / Inputs Overview</vt:lpstr>
      <vt:lpstr>Manually Add AWS Account vs. EC2 Role</vt:lpstr>
      <vt:lpstr>Credentials</vt:lpstr>
      <vt:lpstr>Connect Directly with IAM User</vt:lpstr>
      <vt:lpstr>Add SplunkAccess Account</vt:lpstr>
      <vt:lpstr>Add splunk_access Account</vt:lpstr>
      <vt:lpstr>Sub-Account Data Collection</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Configure AWS Inputs in Splunk</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Billing Cost and Usage Report (CUR) 1 of 3</vt:lpstr>
      <vt:lpstr>Billing Cost and Usage Report (CUR) 2 of 3</vt:lpstr>
      <vt:lpstr>Billing Cost and Usage Report (CUR) 3 of 3</vt:lpstr>
      <vt:lpstr>SNS Alerting</vt:lpstr>
      <vt:lpstr>Requirements</vt:lpstr>
      <vt:lpstr>Create SNS Alert</vt:lpstr>
      <vt:lpstr>Higher Volume Data Collection</vt:lpstr>
      <vt:lpstr>CloudWatch Logs Input</vt:lpstr>
      <vt:lpstr>Logs from S3 bucket </vt:lpstr>
      <vt:lpstr>Overview of the process / setup</vt:lpstr>
      <vt:lpstr>Setup the SQS</vt:lpstr>
      <vt:lpstr>Configure the SQS Dead Letter Queue</vt:lpstr>
      <vt:lpstr>Create S3 bucket and setup VPC flow logs</vt:lpstr>
      <vt:lpstr>Edit the SQS Permissions (1 of 3)</vt:lpstr>
      <vt:lpstr>Edit the SQS Permissions (2 of 3)</vt:lpstr>
      <vt:lpstr>Edit the SQS Permissions (3 of 3)</vt:lpstr>
      <vt:lpstr>Enable S3 Events</vt:lpstr>
      <vt:lpstr>Add SQS Notifications</vt:lpstr>
      <vt:lpstr>Continue to Module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23</cp:revision>
  <dcterms:created xsi:type="dcterms:W3CDTF">2019-05-16T12:09:03Z</dcterms:created>
  <dcterms:modified xsi:type="dcterms:W3CDTF">2020-06-17T20:12:32Z</dcterms:modified>
</cp:coreProperties>
</file>